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7A847CFC-816F-41D0-AAC0-9BF4FEBC753E}" type="datetimeFigureOut">
              <a:rPr lang="es-ES" smtClean="0"/>
              <a:pPr/>
              <a:t>27/11/2008</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27/11/2008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27/11/2008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7A847CFC-816F-41D0-AAC0-9BF4FEBC753E}" type="datetimeFigureOut">
              <a:rPr lang="es-ES" smtClean="0"/>
              <a:pPr/>
              <a:t>27/11/2008</a:t>
            </a:fld>
            <a:endParaRPr lang="es-ES"/>
          </a:p>
        </p:txBody>
      </p:sp>
      <p:sp>
        <p:nvSpPr>
          <p:cNvPr id="9" name="8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7A847CFC-816F-41D0-AAC0-9BF4FEBC753E}" type="datetimeFigureOut">
              <a:rPr lang="es-ES" smtClean="0"/>
              <a:pPr/>
              <a:t>27/11/2008</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27/11/2008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27/11/2008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7A847CFC-816F-41D0-AAC0-9BF4FEBC753E}" type="datetimeFigureOut">
              <a:rPr lang="es-ES" smtClean="0"/>
              <a:pPr/>
              <a:t>27/11/2008</a:t>
            </a:fld>
            <a:endParaRPr lang="es-ES"/>
          </a:p>
        </p:txBody>
      </p:sp>
      <p:sp>
        <p:nvSpPr>
          <p:cNvPr id="7" name="6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27/11/2008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7A847CFC-816F-41D0-AAC0-9BF4FEBC753E}" type="datetimeFigureOut">
              <a:rPr lang="es-ES" smtClean="0"/>
              <a:pPr/>
              <a:t>27/11/2008</a:t>
            </a:fld>
            <a:endParaRPr lang="es-ES"/>
          </a:p>
        </p:txBody>
      </p:sp>
      <p:sp>
        <p:nvSpPr>
          <p:cNvPr id="22" name="21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7A847CFC-816F-41D0-AAC0-9BF4FEBC753E}" type="datetimeFigureOut">
              <a:rPr lang="es-ES" smtClean="0"/>
              <a:pPr/>
              <a:t>27/11/2008</a:t>
            </a:fld>
            <a:endParaRPr lang="es-ES"/>
          </a:p>
        </p:txBody>
      </p:sp>
      <p:sp>
        <p:nvSpPr>
          <p:cNvPr id="18" name="17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47CFC-816F-41D0-AAC0-9BF4FEBC753E}" type="datetimeFigureOut">
              <a:rPr lang="es-ES" smtClean="0"/>
              <a:pPr/>
              <a:t>27/11/2008</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s.wikipedia.org/wiki/1924" TargetMode="External"/><Relationship Id="rId13" Type="http://schemas.openxmlformats.org/officeDocument/2006/relationships/hyperlink" Target="http://es.wikipedia.org/wiki/Elo" TargetMode="External"/><Relationship Id="rId3" Type="http://schemas.openxmlformats.org/officeDocument/2006/relationships/hyperlink" Target="http://es.wikipedia.org/wiki/Idioma_franc%C3%A9s" TargetMode="External"/><Relationship Id="rId7" Type="http://schemas.openxmlformats.org/officeDocument/2006/relationships/hyperlink" Target="http://es.wikipedia.org/wiki/24_de_julio" TargetMode="External"/><Relationship Id="rId12" Type="http://schemas.openxmlformats.org/officeDocument/2006/relationships/hyperlink" Target="http://es.wikipedia.org/wiki/Campeonato_del_mundo_de_ajedrez" TargetMode="External"/><Relationship Id="rId17" Type="http://schemas.openxmlformats.org/officeDocument/2006/relationships/hyperlink" Target="http://es.wikipedia.org/wiki/Ciclo_de_candidatos_de_la_FIDE" TargetMode="External"/><Relationship Id="rId2" Type="http://schemas.openxmlformats.org/officeDocument/2006/relationships/hyperlink" Target="http://es.wikipedia.org/wiki/Acr%C3%B3nimo" TargetMode="External"/><Relationship Id="rId16" Type="http://schemas.openxmlformats.org/officeDocument/2006/relationships/hyperlink" Target="http://es.wikipedia.org/wiki/Alexander_Alekhine" TargetMode="External"/><Relationship Id="rId1" Type="http://schemas.openxmlformats.org/officeDocument/2006/relationships/slideLayout" Target="../slideLayouts/slideLayout2.xml"/><Relationship Id="rId6" Type="http://schemas.openxmlformats.org/officeDocument/2006/relationships/hyperlink" Target="http://es.wikipedia.org/wiki/Francia" TargetMode="External"/><Relationship Id="rId11" Type="http://schemas.openxmlformats.org/officeDocument/2006/relationships/hyperlink" Target="http://es.wikipedia.org/wiki/Rusia" TargetMode="External"/><Relationship Id="rId5" Type="http://schemas.openxmlformats.org/officeDocument/2006/relationships/hyperlink" Target="http://es.wikipedia.org/wiki/Par%C3%ADs" TargetMode="External"/><Relationship Id="rId15" Type="http://schemas.openxmlformats.org/officeDocument/2006/relationships/hyperlink" Target="http://es.wikipedia.org/wiki/1946" TargetMode="External"/><Relationship Id="rId10" Type="http://schemas.openxmlformats.org/officeDocument/2006/relationships/hyperlink" Target="http://es.wikipedia.org/wiki/Kalmukia" TargetMode="External"/><Relationship Id="rId4" Type="http://schemas.openxmlformats.org/officeDocument/2006/relationships/hyperlink" Target="http://es.wikipedia.org/wiki/Ajedrez" TargetMode="External"/><Relationship Id="rId9" Type="http://schemas.openxmlformats.org/officeDocument/2006/relationships/hyperlink" Target="http://es.wikipedia.org/wiki/Kirsan_Ilyumzhinov" TargetMode="External"/><Relationship Id="rId14" Type="http://schemas.openxmlformats.org/officeDocument/2006/relationships/hyperlink" Target="http://es.wikipedia.org/wiki/Uni%C3%B3n_Sovi%C3%A9tic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s.wikipedia.org/wiki/Anatoli_K%C3%A1rpov" TargetMode="External"/><Relationship Id="rId3" Type="http://schemas.openxmlformats.org/officeDocument/2006/relationships/hyperlink" Target="http://es.wikipedia.org/wiki/La_Haya" TargetMode="External"/><Relationship Id="rId7" Type="http://schemas.openxmlformats.org/officeDocument/2006/relationships/hyperlink" Target="http://es.wikipedia.org/wiki/Bobby_Fischer" TargetMode="External"/><Relationship Id="rId12" Type="http://schemas.openxmlformats.org/officeDocument/2006/relationships/hyperlink" Target="http://es.wikipedia.org/wiki/Nigel_Short" TargetMode="External"/><Relationship Id="rId2" Type="http://schemas.openxmlformats.org/officeDocument/2006/relationships/hyperlink" Target="http://es.wikipedia.org/wiki/1948" TargetMode="External"/><Relationship Id="rId1" Type="http://schemas.openxmlformats.org/officeDocument/2006/relationships/slideLayout" Target="../slideLayouts/slideLayout2.xml"/><Relationship Id="rId6" Type="http://schemas.openxmlformats.org/officeDocument/2006/relationships/hyperlink" Target="http://es.wikipedia.org/wiki/1975" TargetMode="External"/><Relationship Id="rId11" Type="http://schemas.openxmlformats.org/officeDocument/2006/relationships/hyperlink" Target="http://es.wikipedia.org/wiki/Gari_Kasp%C3%A1rov" TargetMode="External"/><Relationship Id="rId5" Type="http://schemas.openxmlformats.org/officeDocument/2006/relationships/hyperlink" Target="http://es.wikipedia.org/wiki/1993" TargetMode="External"/><Relationship Id="rId10" Type="http://schemas.openxmlformats.org/officeDocument/2006/relationships/hyperlink" Target="http://es.wikipedia.org/wiki/K%C3%A1rpov" TargetMode="External"/><Relationship Id="rId4" Type="http://schemas.openxmlformats.org/officeDocument/2006/relationships/hyperlink" Target="http://es.wikipedia.org/wiki/Mija%C3%ADl_Botv%C3%ADnnik" TargetMode="External"/><Relationship Id="rId9" Type="http://schemas.openxmlformats.org/officeDocument/2006/relationships/hyperlink" Target="http://es.wikipedia.org/wiki/Florencio_Campomanes"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metroflog.com/jazheel_7" TargetMode="External"/><Relationship Id="rId2" Type="http://schemas.openxmlformats.org/officeDocument/2006/relationships/hyperlink" Target="mailto:jazheel100@hotmail.com" TargetMode="External"/><Relationship Id="rId1" Type="http://schemas.openxmlformats.org/officeDocument/2006/relationships/slideLayout" Target="../slideLayouts/slideLayout2.xml"/><Relationship Id="rId4" Type="http://schemas.openxmlformats.org/officeDocument/2006/relationships/hyperlink" Target="http://jazheel100.spaces.live.com/default.aspx?customize=tru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Argentina" TargetMode="External"/><Relationship Id="rId7" Type="http://schemas.openxmlformats.org/officeDocument/2006/relationships/hyperlink" Target="http://es.wikipedia.org/wiki/ELO" TargetMode="External"/><Relationship Id="rId2" Type="http://schemas.openxmlformats.org/officeDocument/2006/relationships/hyperlink" Target="http://es.wikipedia.org/wiki/San_Luis_(Capital)" TargetMode="External"/><Relationship Id="rId1" Type="http://schemas.openxmlformats.org/officeDocument/2006/relationships/slideLayout" Target="../slideLayouts/slideLayout2.xml"/><Relationship Id="rId6" Type="http://schemas.openxmlformats.org/officeDocument/2006/relationships/hyperlink" Target="http://es.wikipedia.org/wiki/Veselin_Topalov" TargetMode="External"/><Relationship Id="rId5" Type="http://schemas.openxmlformats.org/officeDocument/2006/relationships/hyperlink" Target="http://es.wikipedia.org/wiki/Vlad%C3%ADmir_Kr%C3%A1mnik" TargetMode="External"/><Relationship Id="rId4" Type="http://schemas.openxmlformats.org/officeDocument/2006/relationships/hyperlink" Target="http://es.wikipedia.org/wiki/2005"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s.wikipedia.org/wiki/1903" TargetMode="External"/><Relationship Id="rId2" Type="http://schemas.openxmlformats.org/officeDocument/2006/relationships/hyperlink" Target="http://es.wikipedia.org/wiki/%C3%81rp%C3%A1d_%C3%89l%C5%91"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es.wikipedia.org/wiki/199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RANKING DEL CLUB DE AJEDEZ</a:t>
            </a:r>
            <a:endParaRPr lang="es-ES" dirty="0"/>
          </a:p>
        </p:txBody>
      </p:sp>
      <p:sp>
        <p:nvSpPr>
          <p:cNvPr id="3" name="2 Subtítulo"/>
          <p:cNvSpPr>
            <a:spLocks noGrp="1"/>
          </p:cNvSpPr>
          <p:nvPr>
            <p:ph type="subTitle" idx="1"/>
          </p:nvPr>
        </p:nvSpPr>
        <p:spPr/>
        <p:txBody>
          <a:bodyPr/>
          <a:lstStyle/>
          <a:p>
            <a:r>
              <a:rPr lang="es-ES" dirty="0" smtClean="0"/>
              <a:t>EXPLICADO POR LA </a:t>
            </a:r>
            <a:r>
              <a:rPr lang="es-ES" dirty="0" smtClean="0"/>
              <a:t>COMISION </a:t>
            </a:r>
            <a:r>
              <a:rPr lang="es-ES" dirty="0" smtClean="0"/>
              <a:t>DE CATEGORIAS</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785926"/>
            <a:ext cx="8229600" cy="4340237"/>
          </a:xfrm>
        </p:spPr>
        <p:txBody>
          <a:bodyPr/>
          <a:lstStyle/>
          <a:p>
            <a:r>
              <a:rPr lang="es-ES" dirty="0" smtClean="0"/>
              <a:t>Si por el contrario, es positivo es por q nuestro rival tiene mas puntos y no se espera a que tanto como q el lo haga con nosotros.</a:t>
            </a:r>
          </a:p>
          <a:p>
            <a:r>
              <a:rPr lang="es-ES" dirty="0" smtClean="0"/>
              <a:t>Por lo q si ganamos tendrá mas merito y nos darán mas puntos q con otro rival mas débil.</a:t>
            </a:r>
          </a:p>
          <a:p>
            <a:r>
              <a:rPr lang="es-ES" dirty="0" smtClean="0"/>
              <a:t>Por lo tanto la </a:t>
            </a:r>
            <a:r>
              <a:rPr lang="es-ES" dirty="0" smtClean="0"/>
              <a:t>probabilidad de ganar de nosotros será una función de la diferencia de puntos con el rival. </a:t>
            </a:r>
          </a:p>
          <a:p>
            <a:r>
              <a:rPr lang="es-ES" dirty="0" smtClean="0"/>
              <a:t> Matemáticamente : Pn = P(D), donde Pn es la probabilidad de ganar de nosotros.</a:t>
            </a:r>
            <a:endParaRPr lang="es-ES" dirty="0" smtClean="0"/>
          </a:p>
          <a:p>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214554"/>
            <a:ext cx="8229600" cy="3911609"/>
          </a:xfrm>
        </p:spPr>
        <p:txBody>
          <a:bodyPr/>
          <a:lstStyle/>
          <a:p>
            <a:r>
              <a:rPr lang="es-ES" dirty="0" smtClean="0"/>
              <a:t>La función matemática que se utiliza será la sig.</a:t>
            </a:r>
          </a:p>
          <a:p>
            <a:r>
              <a:rPr lang="es-ES" dirty="0" smtClean="0"/>
              <a:t>Pn = P(D)=1/(e^(D/a)-1)</a:t>
            </a:r>
          </a:p>
          <a:p>
            <a:pPr>
              <a:buNone/>
            </a:pPr>
            <a:r>
              <a:rPr lang="es-ES" dirty="0" smtClean="0"/>
              <a:t>  donde a es una constante.</a:t>
            </a:r>
          </a:p>
          <a:p>
            <a:pPr>
              <a:buNone/>
            </a:pPr>
            <a:r>
              <a:rPr lang="es-ES" dirty="0" smtClean="0"/>
              <a:t>Como podemos comprobar  que si D es muy grande (Mikami):</a:t>
            </a:r>
          </a:p>
          <a:p>
            <a:pPr>
              <a:buNone/>
            </a:pPr>
            <a:r>
              <a:rPr lang="es-ES" dirty="0" smtClean="0"/>
              <a:t>Pn=1((e^grande)+1)=1/(algo muy grande)=0</a:t>
            </a:r>
          </a:p>
          <a:p>
            <a:pPr>
              <a:buNone/>
            </a:pPr>
            <a:r>
              <a:rPr lang="es-ES" dirty="0" smtClean="0"/>
              <a:t>Mientras q si D es negativo y muy grande </a:t>
            </a:r>
          </a:p>
          <a:p>
            <a:pPr>
              <a:buNone/>
            </a:pPr>
            <a:r>
              <a:rPr lang="es-ES" dirty="0" smtClean="0"/>
              <a:t>Pn=1/((e^-grande)+1)=1(algo my pequeño+1)=1</a:t>
            </a:r>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a:xfrm>
            <a:off x="457200" y="2143116"/>
            <a:ext cx="8229600" cy="3983047"/>
          </a:xfrm>
        </p:spPr>
        <p:txBody>
          <a:bodyPr/>
          <a:lstStyle/>
          <a:p>
            <a:r>
              <a:rPr lang="es-ES" dirty="0" smtClean="0"/>
              <a:t>En el caso de que juguemos con alguien de nuestros mismos puntos (D = 0):</a:t>
            </a:r>
          </a:p>
          <a:p>
            <a:r>
              <a:rPr lang="es-ES" dirty="0" smtClean="0"/>
              <a:t>Pn = 1 / ((e ^ 0) + 1) = 1 / (1 + 1) = 1 / 2 = 0,50 (50%)</a:t>
            </a:r>
          </a:p>
          <a:p>
            <a:pPr lvl="1">
              <a:buNone/>
            </a:pPr>
            <a:r>
              <a:rPr lang="es-ES" dirty="0" smtClean="0"/>
              <a:t>Nótese que para calcular la probabilidad en tanto por ciento es necesario multiplicar por cien el resultado.</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000240"/>
            <a:ext cx="8229600" cy="4125923"/>
          </a:xfrm>
        </p:spPr>
        <p:txBody>
          <a:bodyPr/>
          <a:lstStyle/>
          <a:p>
            <a:r>
              <a:rPr lang="es-ES" dirty="0" smtClean="0"/>
              <a:t>Pero en realidad la fórmula no depende sólo de la diferencia de puntos </a:t>
            </a:r>
            <a:r>
              <a:rPr lang="es-ES" i="1" dirty="0" smtClean="0"/>
              <a:t>D</a:t>
            </a:r>
            <a:r>
              <a:rPr lang="es-ES" dirty="0" smtClean="0"/>
              <a:t>, </a:t>
            </a:r>
            <a:r>
              <a:rPr lang="es-ES" i="1" dirty="0" smtClean="0"/>
              <a:t>Pn = P(D)</a:t>
            </a:r>
            <a:r>
              <a:rPr lang="es-ES" dirty="0" smtClean="0"/>
              <a:t>, si no también de un parámetro </a:t>
            </a:r>
            <a:r>
              <a:rPr lang="es-ES" i="1" dirty="0" smtClean="0"/>
              <a:t>a</a:t>
            </a:r>
            <a:r>
              <a:rPr lang="es-ES" dirty="0" smtClean="0"/>
              <a:t>, </a:t>
            </a:r>
            <a:r>
              <a:rPr lang="es-ES" i="1" dirty="0" smtClean="0"/>
              <a:t>Pn = P(D/a)</a:t>
            </a:r>
            <a:r>
              <a:rPr lang="es-ES" dirty="0" smtClean="0"/>
              <a:t>, que divide la diferencia de puntos. Lo que hace </a:t>
            </a:r>
            <a:r>
              <a:rPr lang="es-ES" i="1" dirty="0" smtClean="0"/>
              <a:t>a</a:t>
            </a:r>
            <a:r>
              <a:rPr lang="es-ES" dirty="0" smtClean="0"/>
              <a:t> es amortiguar la influencia de la diferencia de puntos en la fórmula. Para un 1 Dan el valor de </a:t>
            </a:r>
            <a:r>
              <a:rPr lang="es-ES" i="1" dirty="0" smtClean="0"/>
              <a:t>a</a:t>
            </a:r>
            <a:r>
              <a:rPr lang="es-ES" dirty="0" smtClean="0"/>
              <a:t> = 100, lo que viene a significar que no cuentan los puntos sino más bien la categoría (ya que hay un cambio de categoría cada 100 puntos).</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357298"/>
            <a:ext cx="8229600" cy="4768865"/>
          </a:xfrm>
        </p:spPr>
        <p:txBody>
          <a:bodyPr>
            <a:normAutofit/>
          </a:bodyPr>
          <a:lstStyle/>
          <a:p>
            <a:r>
              <a:rPr lang="es-ES" dirty="0" smtClean="0"/>
              <a:t>Pero también se tiene en cuenta que los jugadores menos fuertes somos más impredecibles y somos capaces de ganar a alguien más fuerte o perder con alguien más débil con más facilidad. Por el contrario, cuanto más nivel se tiene la diferencia de puntos es más determinante a la hora de predecir quién va a ganar la partida. Esto se traduce en que los jugadores más débiles aplicamos a la fórmula un valor de </a:t>
            </a:r>
            <a:r>
              <a:rPr lang="es-ES" i="1" dirty="0" smtClean="0"/>
              <a:t>a</a:t>
            </a:r>
            <a:r>
              <a:rPr lang="es-ES" dirty="0" smtClean="0"/>
              <a:t> más alto y los más fuertes más bajo (en concreto para un jugador que empieza [100 puntos] tiene un valor de </a:t>
            </a:r>
            <a:r>
              <a:rPr lang="es-ES" i="1" dirty="0" smtClean="0"/>
              <a:t>a</a:t>
            </a:r>
            <a:r>
              <a:rPr lang="es-ES" dirty="0" smtClean="0"/>
              <a:t> [200] justo el doble que un primer Dan [2100 puntos])</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sz="quarter" idx="1"/>
          </p:nvPr>
        </p:nvSpPr>
        <p:spPr>
          <a:xfrm>
            <a:off x="457200" y="1714487"/>
            <a:ext cx="8229600" cy="4411675"/>
          </a:xfrm>
        </p:spPr>
        <p:txBody>
          <a:bodyPr/>
          <a:lstStyle/>
          <a:p>
            <a:r>
              <a:rPr lang="es-ES" dirty="0" smtClean="0"/>
              <a:t>La fórmula para calcular </a:t>
            </a:r>
            <a:r>
              <a:rPr lang="es-ES" i="1" dirty="0" smtClean="0"/>
              <a:t>a</a:t>
            </a:r>
            <a:r>
              <a:rPr lang="es-ES" dirty="0" smtClean="0"/>
              <a:t> es la siguiente</a:t>
            </a:r>
            <a:r>
              <a:rPr lang="es-ES" dirty="0" smtClean="0"/>
              <a:t>:</a:t>
            </a:r>
          </a:p>
          <a:p>
            <a:r>
              <a:rPr lang="pt-BR" dirty="0" smtClean="0"/>
              <a:t>a = 200 + ((100 - R) / 20</a:t>
            </a:r>
            <a:r>
              <a:rPr lang="pt-BR" dirty="0" smtClean="0"/>
              <a:t>) </a:t>
            </a:r>
            <a:r>
              <a:rPr lang="es-ES" dirty="0" smtClean="0"/>
              <a:t>donde </a:t>
            </a:r>
            <a:r>
              <a:rPr lang="es-ES" i="1" dirty="0" smtClean="0"/>
              <a:t>R</a:t>
            </a:r>
            <a:r>
              <a:rPr lang="es-ES" dirty="0" smtClean="0"/>
              <a:t> son los puntos del jugador de menor categoría</a:t>
            </a:r>
            <a:r>
              <a:rPr lang="es-ES" dirty="0" smtClean="0"/>
              <a:t>.</a:t>
            </a:r>
          </a:p>
          <a:p>
            <a:r>
              <a:rPr lang="es-ES" dirty="0" smtClean="0"/>
              <a:t>El valor de a se establece en función únicamente del jugador de menor nivel, para ambos jugadores, ya que para ambos se debe aplicar la misma fórmula y se considera que el jugador que influye más en la probabilidad es éste.</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57364"/>
            <a:ext cx="8229600" cy="4268799"/>
          </a:xfrm>
        </p:spPr>
        <p:txBody>
          <a:bodyPr/>
          <a:lstStyle/>
          <a:p>
            <a:r>
              <a:rPr lang="es-ES" dirty="0" smtClean="0"/>
              <a:t>Los dos jugadores deben usar la misma función para que: </a:t>
            </a:r>
            <a:r>
              <a:rPr lang="es-ES" i="1" dirty="0" smtClean="0"/>
              <a:t>Pn + Pa = 1</a:t>
            </a:r>
            <a:r>
              <a:rPr lang="es-ES" dirty="0" smtClean="0"/>
              <a:t>. Es decir, la probabilidad de que ganemos, o bien, de que gane mi adversario </a:t>
            </a:r>
            <a:r>
              <a:rPr lang="es-ES" i="1" dirty="0" smtClean="0"/>
              <a:t>Pa</a:t>
            </a:r>
            <a:r>
              <a:rPr lang="es-ES" dirty="0" smtClean="0"/>
              <a:t> debe ser 1. Quiere decir que con toda seguridad (al 100%) va a ganar uno de los dos</a:t>
            </a:r>
            <a:r>
              <a:rPr lang="es-ES" dirty="0" smtClean="0"/>
              <a:t>.</a:t>
            </a:r>
          </a:p>
          <a:p>
            <a:r>
              <a:rPr lang="es-ES" dirty="0" smtClean="0"/>
              <a:t>Bueno, una vez que conocemos la probabilidad que tenemos de ganar </a:t>
            </a:r>
            <a:r>
              <a:rPr lang="es-ES" i="1" dirty="0" smtClean="0"/>
              <a:t>Pn</a:t>
            </a:r>
            <a:r>
              <a:rPr lang="es-ES" dirty="0" smtClean="0"/>
              <a:t>, ¿qué hacemos con esto?</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Por fin, los puntos</a:t>
            </a:r>
            <a:br>
              <a:rPr lang="es-ES" b="1" dirty="0" smtClean="0"/>
            </a:br>
            <a:endParaRPr lang="es-ES" dirty="0"/>
          </a:p>
        </p:txBody>
      </p:sp>
      <p:sp>
        <p:nvSpPr>
          <p:cNvPr id="3" name="2 Marcador de contenido"/>
          <p:cNvSpPr>
            <a:spLocks noGrp="1"/>
          </p:cNvSpPr>
          <p:nvPr>
            <p:ph sz="quarter" idx="1"/>
          </p:nvPr>
        </p:nvSpPr>
        <p:spPr/>
        <p:txBody>
          <a:bodyPr/>
          <a:lstStyle/>
          <a:p>
            <a:r>
              <a:rPr lang="es-ES" dirty="0" smtClean="0"/>
              <a:t>El sistema consiste en que en cada partida nos jugamos unos puntos. Los puntos que hay en juego nos lo indica la constante con del inglés </a:t>
            </a:r>
            <a:r>
              <a:rPr lang="es-ES" dirty="0" err="1" smtClean="0"/>
              <a:t>constant</a:t>
            </a:r>
            <a:r>
              <a:rPr lang="es-ES" dirty="0" smtClean="0"/>
              <a:t>. Esta constante va a ser la misma durante todo el torneo para cada jugador, y cada jugador tiene la suya.</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14290"/>
            <a:ext cx="8229600" cy="6143668"/>
          </a:xfrm>
        </p:spPr>
        <p:txBody>
          <a:bodyPr>
            <a:normAutofit/>
          </a:bodyPr>
          <a:lstStyle/>
          <a:p>
            <a:r>
              <a:rPr lang="es-ES" dirty="0" smtClean="0"/>
              <a:t>Por ejemplo, si nos jugamos 40 puntos (porque con = 40), lo que nos dice la probabilidad es cuántos puntos de esos 40 vamos a conseguir si ganamos o cuántos vamos a perder en caso contrario</a:t>
            </a:r>
            <a:r>
              <a:rPr lang="es-ES" dirty="0" smtClean="0"/>
              <a:t>.</a:t>
            </a:r>
          </a:p>
          <a:p>
            <a:r>
              <a:rPr lang="es-ES" dirty="0" smtClean="0"/>
              <a:t>Si jugamos con alguien de nuestro mismo nivel (Pn = 0,5), pues ganaremos 20 con una victoria y perderemos 20 (los mismos) con una derrota. Si la probabilidad de ganar es del 75%, Pn = 0,75, pues nos darán 10 puntos si ganamos y perderemos los 30 restantes en juego en caso contrario. Si sólo tenemos un 10% de </a:t>
            </a:r>
            <a:r>
              <a:rPr lang="es-ES" dirty="0" smtClean="0"/>
              <a:t>probabilidades </a:t>
            </a:r>
            <a:r>
              <a:rPr lang="es-ES" dirty="0" smtClean="0"/>
              <a:t>de ganar, nos darán 36 puntos si lo hacemos (el 90% de los puntos) y si perdemos, sólo perderemos 4 (el 10% de los puntos).</a:t>
            </a: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14290"/>
            <a:ext cx="8229600" cy="6215106"/>
          </a:xfrm>
        </p:spPr>
        <p:txBody>
          <a:bodyPr>
            <a:normAutofit/>
          </a:bodyPr>
          <a:lstStyle/>
          <a:p>
            <a:r>
              <a:rPr lang="es-ES" dirty="0" smtClean="0"/>
              <a:t>La fórmula será por tanto:</a:t>
            </a:r>
          </a:p>
          <a:p>
            <a:r>
              <a:rPr lang="es-ES" dirty="0" err="1" smtClean="0"/>
              <a:t>RNn</a:t>
            </a:r>
            <a:r>
              <a:rPr lang="es-ES" dirty="0" smtClean="0"/>
              <a:t> = Rn + con (S - Pn)</a:t>
            </a:r>
          </a:p>
          <a:p>
            <a:r>
              <a:rPr lang="es-ES" dirty="0" smtClean="0"/>
              <a:t>donde </a:t>
            </a:r>
            <a:r>
              <a:rPr lang="es-ES" dirty="0" err="1" smtClean="0"/>
              <a:t>RNn</a:t>
            </a:r>
            <a:r>
              <a:rPr lang="es-ES" dirty="0" smtClean="0"/>
              <a:t> es nuestro nuevo rating y S=1 si ganamos o S=0 si perdemos.</a:t>
            </a:r>
          </a:p>
          <a:p>
            <a:r>
              <a:rPr lang="es-ES" dirty="0" smtClean="0"/>
              <a:t>Estos cálculos se hacen todos al final del </a:t>
            </a:r>
            <a:r>
              <a:rPr lang="es-ES" dirty="0" smtClean="0"/>
              <a:t>mes, </a:t>
            </a:r>
            <a:r>
              <a:rPr lang="es-ES" dirty="0" smtClean="0"/>
              <a:t>de manera que no influyen los resultados de rondas anteriores en los cálculos de los puntos. De hecho, los puntos que tenemos publicados en la lista son los que valen para </a:t>
            </a:r>
            <a:r>
              <a:rPr lang="es-ES" dirty="0" smtClean="0"/>
              <a:t>todas </a:t>
            </a:r>
            <a:r>
              <a:rPr lang="es-ES" dirty="0" smtClean="0"/>
              <a:t>los </a:t>
            </a:r>
            <a:r>
              <a:rPr lang="es-ES" dirty="0" smtClean="0"/>
              <a:t>partidas </a:t>
            </a:r>
            <a:r>
              <a:rPr lang="es-ES" dirty="0" smtClean="0"/>
              <a:t>del mes en los que están publicados, independientemente de que hayamos jugado </a:t>
            </a:r>
            <a:r>
              <a:rPr lang="es-ES" dirty="0" smtClean="0"/>
              <a:t>otras partidas </a:t>
            </a:r>
            <a:r>
              <a:rPr lang="es-ES" dirty="0" smtClean="0"/>
              <a:t>durante este periodo.</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INTRODUCION</a:t>
            </a:r>
            <a:endParaRPr lang="es-ES" dirty="0"/>
          </a:p>
        </p:txBody>
      </p:sp>
      <p:sp>
        <p:nvSpPr>
          <p:cNvPr id="3" name="2 Marcador de contenido"/>
          <p:cNvSpPr>
            <a:spLocks noGrp="1"/>
          </p:cNvSpPr>
          <p:nvPr>
            <p:ph sz="quarter" idx="1"/>
          </p:nvPr>
        </p:nvSpPr>
        <p:spPr/>
        <p:txBody>
          <a:bodyPr>
            <a:normAutofit fontScale="70000" lnSpcReduction="20000"/>
          </a:bodyPr>
          <a:lstStyle/>
          <a:p>
            <a:r>
              <a:rPr lang="es-ES" dirty="0" smtClean="0"/>
              <a:t>La </a:t>
            </a:r>
            <a:r>
              <a:rPr lang="es-ES" b="1" dirty="0" smtClean="0"/>
              <a:t>Federación Internacional de Ajedrez</a:t>
            </a:r>
            <a:r>
              <a:rPr lang="es-ES" dirty="0" smtClean="0"/>
              <a:t> (más conocida por </a:t>
            </a:r>
            <a:r>
              <a:rPr lang="es-ES" b="1" dirty="0" smtClean="0"/>
              <a:t>FIDE</a:t>
            </a:r>
            <a:r>
              <a:rPr lang="es-ES" dirty="0" smtClean="0"/>
              <a:t>, del </a:t>
            </a:r>
            <a:r>
              <a:rPr lang="es-ES" dirty="0" smtClean="0">
                <a:hlinkClick r:id="rId2" tooltip="Acrónimo"/>
              </a:rPr>
              <a:t>acrónimo</a:t>
            </a:r>
            <a:r>
              <a:rPr lang="es-ES" dirty="0" smtClean="0"/>
              <a:t> de su nombre en </a:t>
            </a:r>
            <a:r>
              <a:rPr lang="es-ES" dirty="0" smtClean="0">
                <a:hlinkClick r:id="rId3" tooltip="Idioma francés"/>
              </a:rPr>
              <a:t>francés</a:t>
            </a:r>
            <a:r>
              <a:rPr lang="es-ES" dirty="0" smtClean="0"/>
              <a:t>: </a:t>
            </a:r>
            <a:r>
              <a:rPr lang="es-ES" i="1" dirty="0" err="1" smtClean="0"/>
              <a:t>Fédération</a:t>
            </a:r>
            <a:r>
              <a:rPr lang="es-ES" i="1" dirty="0" smtClean="0"/>
              <a:t> </a:t>
            </a:r>
            <a:r>
              <a:rPr lang="es-ES" i="1" dirty="0" err="1" smtClean="0"/>
              <a:t>Internationale</a:t>
            </a:r>
            <a:r>
              <a:rPr lang="es-ES" i="1" dirty="0" smtClean="0"/>
              <a:t> des </a:t>
            </a:r>
            <a:r>
              <a:rPr lang="es-ES" i="1" dirty="0" err="1" smtClean="0"/>
              <a:t>Échecs</a:t>
            </a:r>
            <a:r>
              <a:rPr lang="es-ES" dirty="0" smtClean="0"/>
              <a:t>), es una organización internacional que conecta las diversas federaciones nacionales de </a:t>
            </a:r>
            <a:r>
              <a:rPr lang="es-ES" dirty="0" smtClean="0">
                <a:hlinkClick r:id="rId4" tooltip="Ajedrez"/>
              </a:rPr>
              <a:t>ajedrez</a:t>
            </a:r>
            <a:r>
              <a:rPr lang="es-ES" dirty="0" smtClean="0"/>
              <a:t>. Se fundó en </a:t>
            </a:r>
            <a:r>
              <a:rPr lang="es-ES" dirty="0" smtClean="0">
                <a:hlinkClick r:id="rId5" tooltip="París"/>
              </a:rPr>
              <a:t>París</a:t>
            </a:r>
            <a:r>
              <a:rPr lang="es-ES" dirty="0" smtClean="0"/>
              <a:t>, </a:t>
            </a:r>
            <a:r>
              <a:rPr lang="es-ES" dirty="0" smtClean="0">
                <a:hlinkClick r:id="rId6" tooltip="Francia"/>
              </a:rPr>
              <a:t>Francia</a:t>
            </a:r>
            <a:r>
              <a:rPr lang="es-ES" dirty="0" smtClean="0"/>
              <a:t> el </a:t>
            </a:r>
            <a:r>
              <a:rPr lang="es-ES" dirty="0" smtClean="0">
                <a:hlinkClick r:id="rId7" tooltip="24 de julio"/>
              </a:rPr>
              <a:t>24 de julio</a:t>
            </a:r>
            <a:r>
              <a:rPr lang="es-ES" dirty="0" smtClean="0"/>
              <a:t> de </a:t>
            </a:r>
            <a:r>
              <a:rPr lang="es-ES" dirty="0" smtClean="0">
                <a:hlinkClick r:id="rId8" tooltip="1924"/>
              </a:rPr>
              <a:t>1924</a:t>
            </a:r>
            <a:r>
              <a:rPr lang="es-ES" dirty="0" smtClean="0"/>
              <a:t> y su lema es </a:t>
            </a:r>
            <a:r>
              <a:rPr lang="es-ES" i="1" dirty="0" smtClean="0"/>
              <a:t>«Gens una </a:t>
            </a:r>
            <a:r>
              <a:rPr lang="es-ES" i="1" dirty="0" err="1" smtClean="0"/>
              <a:t>sumus</a:t>
            </a:r>
            <a:r>
              <a:rPr lang="es-ES" i="1" dirty="0" smtClean="0"/>
              <a:t>»</a:t>
            </a:r>
            <a:r>
              <a:rPr lang="es-ES" dirty="0" smtClean="0"/>
              <a:t> ("Somos una familia"). Su actual presidente (junio de 2006) es </a:t>
            </a:r>
            <a:r>
              <a:rPr lang="es-ES" dirty="0" err="1" smtClean="0">
                <a:hlinkClick r:id="rId9" tooltip="Kirsan Ilyumzhinov"/>
              </a:rPr>
              <a:t>Kirsan</a:t>
            </a:r>
            <a:r>
              <a:rPr lang="es-ES" dirty="0" smtClean="0">
                <a:hlinkClick r:id="rId9" tooltip="Kirsan Ilyumzhinov"/>
              </a:rPr>
              <a:t> </a:t>
            </a:r>
            <a:r>
              <a:rPr lang="es-ES" dirty="0" err="1" smtClean="0">
                <a:hlinkClick r:id="rId9" tooltip="Kirsan Ilyumzhinov"/>
              </a:rPr>
              <a:t>Ilyumzhinov</a:t>
            </a:r>
            <a:r>
              <a:rPr lang="es-ES" dirty="0" smtClean="0"/>
              <a:t>, que también preside la república de </a:t>
            </a:r>
            <a:r>
              <a:rPr lang="es-ES" dirty="0" smtClean="0">
                <a:hlinkClick r:id="rId10" tooltip="Kalmukia"/>
              </a:rPr>
              <a:t>Kalmukia</a:t>
            </a:r>
            <a:r>
              <a:rPr lang="es-ES" dirty="0" smtClean="0"/>
              <a:t> (</a:t>
            </a:r>
            <a:r>
              <a:rPr lang="es-ES" dirty="0" smtClean="0">
                <a:hlinkClick r:id="rId11" tooltip="Rusia"/>
              </a:rPr>
              <a:t>Rusia</a:t>
            </a:r>
            <a:r>
              <a:rPr lang="es-ES" dirty="0" smtClean="0"/>
              <a:t>).</a:t>
            </a:r>
          </a:p>
          <a:p>
            <a:r>
              <a:rPr lang="es-ES" dirty="0" smtClean="0"/>
              <a:t>Además de organizar el </a:t>
            </a:r>
            <a:r>
              <a:rPr lang="es-ES" dirty="0" smtClean="0">
                <a:hlinkClick r:id="rId12" tooltip="Campeonato del mundo de ajedrez"/>
              </a:rPr>
              <a:t>Campeonato del mundo de ajedrez</a:t>
            </a:r>
            <a:r>
              <a:rPr lang="es-ES" dirty="0" smtClean="0"/>
              <a:t>, la FIDE calcula el rango </a:t>
            </a:r>
            <a:r>
              <a:rPr lang="es-ES" dirty="0" smtClean="0">
                <a:hlinkClick r:id="rId13" tooltip="Elo"/>
              </a:rPr>
              <a:t>Elo</a:t>
            </a:r>
            <a:r>
              <a:rPr lang="es-ES" dirty="0" smtClean="0"/>
              <a:t> de los jugadores, redacta las reglas del ajedrez, publica libros y nombra a Maestros Internacionales, Grandes Maestros y árbitros.</a:t>
            </a:r>
          </a:p>
          <a:p>
            <a:r>
              <a:rPr lang="es-ES" dirty="0" smtClean="0"/>
              <a:t>Durante sus primeros veinte años, la FIDE tuvo poca influencia. Principalmente porque la </a:t>
            </a:r>
            <a:r>
              <a:rPr lang="es-ES" dirty="0" smtClean="0">
                <a:hlinkClick r:id="rId14" tooltip="Unión Soviética"/>
              </a:rPr>
              <a:t>Unión Soviética</a:t>
            </a:r>
            <a:r>
              <a:rPr lang="es-ES" dirty="0" smtClean="0"/>
              <a:t>, cuna de los principales grandes maestros de la época, se negaba a participar en su seno al considerar el ajedrez un asunto de índole política. Esto cambió en </a:t>
            </a:r>
            <a:r>
              <a:rPr lang="es-ES" dirty="0" smtClean="0">
                <a:hlinkClick r:id="rId15" tooltip="1946"/>
              </a:rPr>
              <a:t>1946</a:t>
            </a:r>
            <a:r>
              <a:rPr lang="es-ES" dirty="0" smtClean="0"/>
              <a:t>, cuando, tras la muerte del Campeón del Mundo </a:t>
            </a:r>
            <a:r>
              <a:rPr lang="es-ES" dirty="0" smtClean="0">
                <a:hlinkClick r:id="rId16" tooltip="Alexander Alekhine"/>
              </a:rPr>
              <a:t>Alexander </a:t>
            </a:r>
            <a:r>
              <a:rPr lang="es-ES" dirty="0" err="1" smtClean="0">
                <a:hlinkClick r:id="rId16" tooltip="Alexander Alekhine"/>
              </a:rPr>
              <a:t>Alekhine</a:t>
            </a:r>
            <a:r>
              <a:rPr lang="es-ES" dirty="0" smtClean="0"/>
              <a:t>, la FIDE organizó un </a:t>
            </a:r>
            <a:r>
              <a:rPr lang="es-ES" dirty="0" smtClean="0">
                <a:hlinkClick r:id="rId17" tooltip="Ciclo de candidatos de la FIDE"/>
              </a:rPr>
              <a:t>torneo</a:t>
            </a:r>
            <a:r>
              <a:rPr lang="es-ES" dirty="0" smtClean="0"/>
              <a:t> para encontrar un nuevo campeón y la Unión Soviética se adhirió al proceso.</a:t>
            </a:r>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14290"/>
            <a:ext cx="8229600" cy="6215106"/>
          </a:xfrm>
        </p:spPr>
        <p:txBody>
          <a:bodyPr/>
          <a:lstStyle/>
          <a:p>
            <a:r>
              <a:rPr lang="es-ES" dirty="0" smtClean="0"/>
              <a:t>Por lo tanto podemos sumar a la vez todas las modificaciones de puntos a nuestro rating antiguo. Es decir, si he ganado 20, luego he perdido 30 y más tarde he ganado 36: 20 - 30 + 36 = 26, gano en total 26 puntos.</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42852"/>
            <a:ext cx="8229600" cy="6429420"/>
          </a:xfrm>
        </p:spPr>
        <p:txBody>
          <a:bodyPr>
            <a:normAutofit/>
          </a:bodyPr>
          <a:lstStyle/>
          <a:p>
            <a:r>
              <a:rPr lang="es-ES" dirty="0" smtClean="0"/>
              <a:t>En realidad lo podemos aplicar a la fórmula de la siguiente manera: </a:t>
            </a:r>
            <a:r>
              <a:rPr lang="es-ES" i="1" dirty="0" smtClean="0"/>
              <a:t>S</a:t>
            </a:r>
            <a:r>
              <a:rPr lang="es-ES" dirty="0" smtClean="0"/>
              <a:t> = suma de puntos conseguidos durante el </a:t>
            </a:r>
            <a:r>
              <a:rPr lang="es-ES" dirty="0" smtClean="0"/>
              <a:t>mes </a:t>
            </a:r>
            <a:r>
              <a:rPr lang="es-ES" dirty="0" smtClean="0"/>
              <a:t>(= 1 + 0 + 1 = 2, en el ejemplo anterior), </a:t>
            </a:r>
            <a:r>
              <a:rPr lang="es-ES" i="1" dirty="0" smtClean="0"/>
              <a:t>Pn</a:t>
            </a:r>
            <a:r>
              <a:rPr lang="es-ES" dirty="0" smtClean="0"/>
              <a:t> = suma de probabilidades de ganar (= 0,50 + 0,75 + 0,10 = 1,35) lo que vendría a equivaler a los puntos que se espera que hagamos durante el </a:t>
            </a:r>
            <a:r>
              <a:rPr lang="es-ES" dirty="0" smtClean="0"/>
              <a:t>mes </a:t>
            </a:r>
            <a:r>
              <a:rPr lang="es-ES" dirty="0" smtClean="0"/>
              <a:t>por el nivel de los rivales que hemos tenido. De esta manera, </a:t>
            </a:r>
            <a:r>
              <a:rPr lang="es-ES" b="1" dirty="0" smtClean="0"/>
              <a:t>S - Pn</a:t>
            </a:r>
            <a:r>
              <a:rPr lang="es-ES" dirty="0" smtClean="0"/>
              <a:t> sería los puntos que he hecho de más o de menos en el torneo, (S - Pn = 2 - 1,35 = 0,65 en el ejemplo), a lo que tendríamos que aplicar la constante con, de los puntos en juego en cada partida, con lo que quedaría: con * (S - Pn) = 40 * 0,65 = 26, justo como esperábamos.</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428736"/>
            <a:ext cx="8229600" cy="5000660"/>
          </a:xfrm>
        </p:spPr>
        <p:txBody>
          <a:bodyPr>
            <a:normAutofit/>
          </a:bodyPr>
          <a:lstStyle/>
          <a:p>
            <a:r>
              <a:rPr lang="es-ES" dirty="0" smtClean="0"/>
              <a:t>Luego si teníamos 1675 puntos, por poner un valor, nuestros nuevos puntos son: </a:t>
            </a:r>
            <a:r>
              <a:rPr lang="es-ES" dirty="0" err="1" smtClean="0"/>
              <a:t>RNn</a:t>
            </a:r>
            <a:r>
              <a:rPr lang="es-ES" dirty="0" smtClean="0"/>
              <a:t> = 1675 + 26 = 1701.</a:t>
            </a:r>
          </a:p>
          <a:p>
            <a:r>
              <a:rPr lang="es-ES" dirty="0" smtClean="0"/>
              <a:t>Lo único que nos falta por decir es como se calcula la constante </a:t>
            </a:r>
            <a:r>
              <a:rPr lang="es-ES" i="1" dirty="0" smtClean="0"/>
              <a:t>con</a:t>
            </a:r>
            <a:r>
              <a:rPr lang="es-ES" dirty="0" smtClean="0"/>
              <a:t>. En primer lugar, viene determinada por los puntos del jugador y es menor cuanto más fuerte es el jugador. Esto se hace para que los jugadores con menos nivel progresen más rápidamente (se ponen en juego más puntos en cada partida) mientras que los jugadores más fuertes, que se supone que su nivel no varía tanto, se juegan menos puntos.</a:t>
            </a:r>
          </a:p>
          <a:p>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nvPr>
        </p:nvGraphicFramePr>
        <p:xfrm>
          <a:off x="428596" y="500042"/>
          <a:ext cx="8472519" cy="6002534"/>
        </p:xfrm>
        <a:graphic>
          <a:graphicData uri="http://schemas.openxmlformats.org/drawingml/2006/table">
            <a:tbl>
              <a:tblPr firstRow="1" bandRow="1">
                <a:tableStyleId>{5C22544A-7EE6-4342-B048-85BDC9FD1C3A}</a:tableStyleId>
              </a:tblPr>
              <a:tblGrid>
                <a:gridCol w="941391"/>
                <a:gridCol w="941391"/>
                <a:gridCol w="941391"/>
                <a:gridCol w="941391"/>
                <a:gridCol w="941391"/>
                <a:gridCol w="941391"/>
                <a:gridCol w="941391"/>
                <a:gridCol w="941391"/>
                <a:gridCol w="941391"/>
              </a:tblGrid>
              <a:tr h="822524">
                <a:tc>
                  <a:txBody>
                    <a:bodyPr/>
                    <a:lstStyle/>
                    <a:p>
                      <a:r>
                        <a:rPr lang="es-ES" dirty="0" err="1"/>
                        <a:t>GoR</a:t>
                      </a:r>
                      <a:endParaRPr lang="es-ES" dirty="0"/>
                    </a:p>
                  </a:txBody>
                  <a:tcPr anchor="ctr"/>
                </a:tc>
                <a:tc>
                  <a:txBody>
                    <a:bodyPr/>
                    <a:lstStyle/>
                    <a:p>
                      <a:r>
                        <a:rPr lang="es-ES"/>
                        <a:t>con</a:t>
                      </a:r>
                    </a:p>
                  </a:txBody>
                  <a:tcPr anchor="ctr"/>
                </a:tc>
                <a:tc>
                  <a:txBody>
                    <a:bodyPr/>
                    <a:lstStyle/>
                    <a:p>
                      <a:r>
                        <a:rPr lang="es-ES"/>
                        <a:t>a</a:t>
                      </a:r>
                    </a:p>
                  </a:txBody>
                  <a:tcPr anchor="ctr"/>
                </a:tc>
                <a:tc>
                  <a:txBody>
                    <a:bodyPr/>
                    <a:lstStyle/>
                    <a:p>
                      <a:r>
                        <a:rPr lang="es-ES"/>
                        <a:t>SE(100)</a:t>
                      </a:r>
                    </a:p>
                  </a:txBody>
                  <a:tcPr anchor="ctr"/>
                </a:tc>
                <a:tc>
                  <a:txBody>
                    <a:bodyPr/>
                    <a:lstStyle/>
                    <a:p>
                      <a:endParaRPr lang="es-ES"/>
                    </a:p>
                  </a:txBody>
                  <a:tcPr anchor="ctr"/>
                </a:tc>
                <a:tc>
                  <a:txBody>
                    <a:bodyPr/>
                    <a:lstStyle/>
                    <a:p>
                      <a:r>
                        <a:rPr lang="es-ES"/>
                        <a:t>GoR</a:t>
                      </a:r>
                    </a:p>
                  </a:txBody>
                  <a:tcPr anchor="ctr"/>
                </a:tc>
                <a:tc>
                  <a:txBody>
                    <a:bodyPr/>
                    <a:lstStyle/>
                    <a:p>
                      <a:r>
                        <a:rPr lang="es-ES"/>
                        <a:t>con</a:t>
                      </a:r>
                    </a:p>
                  </a:txBody>
                  <a:tcPr anchor="ctr"/>
                </a:tc>
                <a:tc>
                  <a:txBody>
                    <a:bodyPr/>
                    <a:lstStyle/>
                    <a:p>
                      <a:r>
                        <a:rPr lang="es-ES"/>
                        <a:t>a</a:t>
                      </a:r>
                    </a:p>
                  </a:txBody>
                  <a:tcPr anchor="ctr"/>
                </a:tc>
                <a:tc>
                  <a:txBody>
                    <a:bodyPr/>
                    <a:lstStyle/>
                    <a:p>
                      <a:r>
                        <a:rPr lang="es-ES"/>
                        <a:t>SE(100)</a:t>
                      </a:r>
                    </a:p>
                  </a:txBody>
                  <a:tcPr anchor="ctr"/>
                </a:tc>
              </a:tr>
              <a:tr h="354635">
                <a:tc>
                  <a:txBody>
                    <a:bodyPr/>
                    <a:lstStyle/>
                    <a:p>
                      <a:r>
                        <a:rPr lang="es-ES"/>
                        <a:t>100</a:t>
                      </a:r>
                    </a:p>
                  </a:txBody>
                  <a:tcPr anchor="ctr"/>
                </a:tc>
                <a:tc>
                  <a:txBody>
                    <a:bodyPr/>
                    <a:lstStyle/>
                    <a:p>
                      <a:r>
                        <a:rPr lang="es-ES"/>
                        <a:t>116</a:t>
                      </a:r>
                    </a:p>
                  </a:txBody>
                  <a:tcPr anchor="ctr"/>
                </a:tc>
                <a:tc>
                  <a:txBody>
                    <a:bodyPr/>
                    <a:lstStyle/>
                    <a:p>
                      <a:r>
                        <a:rPr lang="es-ES"/>
                        <a:t>200</a:t>
                      </a:r>
                    </a:p>
                  </a:txBody>
                  <a:tcPr anchor="ctr"/>
                </a:tc>
                <a:tc>
                  <a:txBody>
                    <a:bodyPr/>
                    <a:lstStyle/>
                    <a:p>
                      <a:r>
                        <a:rPr lang="es-ES"/>
                        <a:t>37.8</a:t>
                      </a:r>
                    </a:p>
                  </a:txBody>
                  <a:tcPr anchor="ctr"/>
                </a:tc>
                <a:tc>
                  <a:txBody>
                    <a:bodyPr/>
                    <a:lstStyle/>
                    <a:p>
                      <a:endParaRPr lang="es-ES"/>
                    </a:p>
                  </a:txBody>
                  <a:tcPr anchor="ctr"/>
                </a:tc>
                <a:tc>
                  <a:txBody>
                    <a:bodyPr/>
                    <a:lstStyle/>
                    <a:p>
                      <a:r>
                        <a:rPr lang="es-ES"/>
                        <a:t>1500</a:t>
                      </a:r>
                    </a:p>
                  </a:txBody>
                  <a:tcPr anchor="ctr"/>
                </a:tc>
                <a:tc>
                  <a:txBody>
                    <a:bodyPr/>
                    <a:lstStyle/>
                    <a:p>
                      <a:r>
                        <a:rPr lang="es-ES"/>
                        <a:t>47</a:t>
                      </a:r>
                    </a:p>
                  </a:txBody>
                  <a:tcPr anchor="ctr"/>
                </a:tc>
                <a:tc>
                  <a:txBody>
                    <a:bodyPr/>
                    <a:lstStyle/>
                    <a:p>
                      <a:r>
                        <a:rPr lang="es-ES"/>
                        <a:t>130</a:t>
                      </a:r>
                    </a:p>
                  </a:txBody>
                  <a:tcPr anchor="ctr"/>
                </a:tc>
                <a:tc>
                  <a:txBody>
                    <a:bodyPr/>
                    <a:lstStyle/>
                    <a:p>
                      <a:r>
                        <a:rPr lang="es-ES"/>
                        <a:t>31.7</a:t>
                      </a:r>
                    </a:p>
                  </a:txBody>
                  <a:tcPr anchor="ctr"/>
                </a:tc>
              </a:tr>
              <a:tr h="354635">
                <a:tc>
                  <a:txBody>
                    <a:bodyPr/>
                    <a:lstStyle/>
                    <a:p>
                      <a:r>
                        <a:rPr lang="es-ES"/>
                        <a:t>200</a:t>
                      </a:r>
                    </a:p>
                  </a:txBody>
                  <a:tcPr anchor="ctr"/>
                </a:tc>
                <a:tc>
                  <a:txBody>
                    <a:bodyPr/>
                    <a:lstStyle/>
                    <a:p>
                      <a:r>
                        <a:rPr lang="es-ES"/>
                        <a:t>110</a:t>
                      </a:r>
                    </a:p>
                  </a:txBody>
                  <a:tcPr anchor="ctr"/>
                </a:tc>
                <a:tc>
                  <a:txBody>
                    <a:bodyPr/>
                    <a:lstStyle/>
                    <a:p>
                      <a:r>
                        <a:rPr lang="es-ES"/>
                        <a:t>195</a:t>
                      </a:r>
                    </a:p>
                  </a:txBody>
                  <a:tcPr anchor="ctr"/>
                </a:tc>
                <a:tc>
                  <a:txBody>
                    <a:bodyPr/>
                    <a:lstStyle/>
                    <a:p>
                      <a:r>
                        <a:rPr lang="es-ES"/>
                        <a:t>37.5</a:t>
                      </a:r>
                    </a:p>
                  </a:txBody>
                  <a:tcPr anchor="ctr"/>
                </a:tc>
                <a:tc>
                  <a:txBody>
                    <a:bodyPr/>
                    <a:lstStyle/>
                    <a:p>
                      <a:endParaRPr lang="es-ES"/>
                    </a:p>
                  </a:txBody>
                  <a:tcPr anchor="ctr"/>
                </a:tc>
                <a:tc>
                  <a:txBody>
                    <a:bodyPr/>
                    <a:lstStyle/>
                    <a:p>
                      <a:r>
                        <a:rPr lang="es-ES"/>
                        <a:t>1600</a:t>
                      </a:r>
                    </a:p>
                  </a:txBody>
                  <a:tcPr anchor="ctr"/>
                </a:tc>
                <a:tc>
                  <a:txBody>
                    <a:bodyPr/>
                    <a:lstStyle/>
                    <a:p>
                      <a:r>
                        <a:rPr lang="es-ES"/>
                        <a:t>43</a:t>
                      </a:r>
                    </a:p>
                  </a:txBody>
                  <a:tcPr anchor="ctr"/>
                </a:tc>
                <a:tc>
                  <a:txBody>
                    <a:bodyPr/>
                    <a:lstStyle/>
                    <a:p>
                      <a:r>
                        <a:rPr lang="es-ES"/>
                        <a:t>125</a:t>
                      </a:r>
                    </a:p>
                  </a:txBody>
                  <a:tcPr anchor="ctr"/>
                </a:tc>
                <a:tc>
                  <a:txBody>
                    <a:bodyPr/>
                    <a:lstStyle/>
                    <a:p>
                      <a:r>
                        <a:rPr lang="es-ES"/>
                        <a:t>31.0</a:t>
                      </a:r>
                    </a:p>
                  </a:txBody>
                  <a:tcPr anchor="ctr"/>
                </a:tc>
              </a:tr>
              <a:tr h="354635">
                <a:tc>
                  <a:txBody>
                    <a:bodyPr/>
                    <a:lstStyle/>
                    <a:p>
                      <a:r>
                        <a:rPr lang="es-ES"/>
                        <a:t>300</a:t>
                      </a:r>
                    </a:p>
                  </a:txBody>
                  <a:tcPr anchor="ctr"/>
                </a:tc>
                <a:tc>
                  <a:txBody>
                    <a:bodyPr/>
                    <a:lstStyle/>
                    <a:p>
                      <a:r>
                        <a:rPr lang="es-ES"/>
                        <a:t>105</a:t>
                      </a:r>
                    </a:p>
                  </a:txBody>
                  <a:tcPr anchor="ctr"/>
                </a:tc>
                <a:tc>
                  <a:txBody>
                    <a:bodyPr/>
                    <a:lstStyle/>
                    <a:p>
                      <a:r>
                        <a:rPr lang="es-ES"/>
                        <a:t>190</a:t>
                      </a:r>
                    </a:p>
                  </a:txBody>
                  <a:tcPr anchor="ctr"/>
                </a:tc>
                <a:tc>
                  <a:txBody>
                    <a:bodyPr/>
                    <a:lstStyle/>
                    <a:p>
                      <a:r>
                        <a:rPr lang="es-ES"/>
                        <a:t>37.1</a:t>
                      </a:r>
                    </a:p>
                  </a:txBody>
                  <a:tcPr anchor="ctr"/>
                </a:tc>
                <a:tc>
                  <a:txBody>
                    <a:bodyPr/>
                    <a:lstStyle/>
                    <a:p>
                      <a:endParaRPr lang="es-ES"/>
                    </a:p>
                  </a:txBody>
                  <a:tcPr anchor="ctr"/>
                </a:tc>
                <a:tc>
                  <a:txBody>
                    <a:bodyPr/>
                    <a:lstStyle/>
                    <a:p>
                      <a:r>
                        <a:rPr lang="es-ES"/>
                        <a:t>1700</a:t>
                      </a:r>
                    </a:p>
                  </a:txBody>
                  <a:tcPr anchor="ctr"/>
                </a:tc>
                <a:tc>
                  <a:txBody>
                    <a:bodyPr/>
                    <a:lstStyle/>
                    <a:p>
                      <a:r>
                        <a:rPr lang="es-ES"/>
                        <a:t>39</a:t>
                      </a:r>
                    </a:p>
                  </a:txBody>
                  <a:tcPr anchor="ctr"/>
                </a:tc>
                <a:tc>
                  <a:txBody>
                    <a:bodyPr/>
                    <a:lstStyle/>
                    <a:p>
                      <a:r>
                        <a:rPr lang="es-ES"/>
                        <a:t>120</a:t>
                      </a:r>
                    </a:p>
                  </a:txBody>
                  <a:tcPr anchor="ctr"/>
                </a:tc>
                <a:tc>
                  <a:txBody>
                    <a:bodyPr/>
                    <a:lstStyle/>
                    <a:p>
                      <a:r>
                        <a:rPr lang="es-ES"/>
                        <a:t>30.3</a:t>
                      </a:r>
                    </a:p>
                  </a:txBody>
                  <a:tcPr anchor="ctr"/>
                </a:tc>
              </a:tr>
              <a:tr h="354635">
                <a:tc>
                  <a:txBody>
                    <a:bodyPr/>
                    <a:lstStyle/>
                    <a:p>
                      <a:r>
                        <a:rPr lang="es-ES"/>
                        <a:t>400</a:t>
                      </a:r>
                    </a:p>
                  </a:txBody>
                  <a:tcPr anchor="ctr"/>
                </a:tc>
                <a:tc>
                  <a:txBody>
                    <a:bodyPr/>
                    <a:lstStyle/>
                    <a:p>
                      <a:r>
                        <a:rPr lang="es-ES"/>
                        <a:t>100</a:t>
                      </a:r>
                    </a:p>
                  </a:txBody>
                  <a:tcPr anchor="ctr"/>
                </a:tc>
                <a:tc>
                  <a:txBody>
                    <a:bodyPr/>
                    <a:lstStyle/>
                    <a:p>
                      <a:r>
                        <a:rPr lang="es-ES"/>
                        <a:t>185</a:t>
                      </a:r>
                    </a:p>
                  </a:txBody>
                  <a:tcPr anchor="ctr"/>
                </a:tc>
                <a:tc>
                  <a:txBody>
                    <a:bodyPr/>
                    <a:lstStyle/>
                    <a:p>
                      <a:r>
                        <a:rPr lang="es-ES"/>
                        <a:t>36.8</a:t>
                      </a:r>
                    </a:p>
                  </a:txBody>
                  <a:tcPr anchor="ctr"/>
                </a:tc>
                <a:tc>
                  <a:txBody>
                    <a:bodyPr/>
                    <a:lstStyle/>
                    <a:p>
                      <a:endParaRPr lang="es-ES"/>
                    </a:p>
                  </a:txBody>
                  <a:tcPr anchor="ctr"/>
                </a:tc>
                <a:tc>
                  <a:txBody>
                    <a:bodyPr/>
                    <a:lstStyle/>
                    <a:p>
                      <a:r>
                        <a:rPr lang="es-ES"/>
                        <a:t>1800</a:t>
                      </a:r>
                    </a:p>
                  </a:txBody>
                  <a:tcPr anchor="ctr"/>
                </a:tc>
                <a:tc>
                  <a:txBody>
                    <a:bodyPr/>
                    <a:lstStyle/>
                    <a:p>
                      <a:r>
                        <a:rPr lang="es-ES"/>
                        <a:t>35</a:t>
                      </a:r>
                    </a:p>
                  </a:txBody>
                  <a:tcPr anchor="ctr"/>
                </a:tc>
                <a:tc>
                  <a:txBody>
                    <a:bodyPr/>
                    <a:lstStyle/>
                    <a:p>
                      <a:r>
                        <a:rPr lang="es-ES"/>
                        <a:t>115</a:t>
                      </a:r>
                    </a:p>
                  </a:txBody>
                  <a:tcPr anchor="ctr"/>
                </a:tc>
                <a:tc>
                  <a:txBody>
                    <a:bodyPr/>
                    <a:lstStyle/>
                    <a:p>
                      <a:r>
                        <a:rPr lang="es-ES"/>
                        <a:t>29.5</a:t>
                      </a:r>
                    </a:p>
                  </a:txBody>
                  <a:tcPr anchor="ctr"/>
                </a:tc>
              </a:tr>
              <a:tr h="354635">
                <a:tc>
                  <a:txBody>
                    <a:bodyPr/>
                    <a:lstStyle/>
                    <a:p>
                      <a:r>
                        <a:rPr lang="es-ES"/>
                        <a:t>500</a:t>
                      </a:r>
                    </a:p>
                  </a:txBody>
                  <a:tcPr anchor="ctr"/>
                </a:tc>
                <a:tc>
                  <a:txBody>
                    <a:bodyPr/>
                    <a:lstStyle/>
                    <a:p>
                      <a:r>
                        <a:rPr lang="es-ES"/>
                        <a:t>95</a:t>
                      </a:r>
                    </a:p>
                  </a:txBody>
                  <a:tcPr anchor="ctr"/>
                </a:tc>
                <a:tc>
                  <a:txBody>
                    <a:bodyPr/>
                    <a:lstStyle/>
                    <a:p>
                      <a:r>
                        <a:rPr lang="es-ES"/>
                        <a:t>180</a:t>
                      </a:r>
                    </a:p>
                  </a:txBody>
                  <a:tcPr anchor="ctr"/>
                </a:tc>
                <a:tc>
                  <a:txBody>
                    <a:bodyPr/>
                    <a:lstStyle/>
                    <a:p>
                      <a:r>
                        <a:rPr lang="es-ES"/>
                        <a:t>36.5</a:t>
                      </a:r>
                    </a:p>
                  </a:txBody>
                  <a:tcPr anchor="ctr"/>
                </a:tc>
                <a:tc>
                  <a:txBody>
                    <a:bodyPr/>
                    <a:lstStyle/>
                    <a:p>
                      <a:endParaRPr lang="es-ES"/>
                    </a:p>
                  </a:txBody>
                  <a:tcPr anchor="ctr"/>
                </a:tc>
                <a:tc>
                  <a:txBody>
                    <a:bodyPr/>
                    <a:lstStyle/>
                    <a:p>
                      <a:r>
                        <a:rPr lang="es-ES"/>
                        <a:t>1900</a:t>
                      </a:r>
                    </a:p>
                  </a:txBody>
                  <a:tcPr anchor="ctr"/>
                </a:tc>
                <a:tc>
                  <a:txBody>
                    <a:bodyPr/>
                    <a:lstStyle/>
                    <a:p>
                      <a:r>
                        <a:rPr lang="es-ES"/>
                        <a:t>31</a:t>
                      </a:r>
                    </a:p>
                  </a:txBody>
                  <a:tcPr anchor="ctr"/>
                </a:tc>
                <a:tc>
                  <a:txBody>
                    <a:bodyPr/>
                    <a:lstStyle/>
                    <a:p>
                      <a:r>
                        <a:rPr lang="es-ES"/>
                        <a:t>110</a:t>
                      </a:r>
                    </a:p>
                  </a:txBody>
                  <a:tcPr anchor="ctr"/>
                </a:tc>
                <a:tc>
                  <a:txBody>
                    <a:bodyPr/>
                    <a:lstStyle/>
                    <a:p>
                      <a:r>
                        <a:rPr lang="es-ES"/>
                        <a:t>28.7</a:t>
                      </a:r>
                    </a:p>
                  </a:txBody>
                  <a:tcPr anchor="ctr"/>
                </a:tc>
              </a:tr>
              <a:tr h="425130">
                <a:tc>
                  <a:txBody>
                    <a:bodyPr/>
                    <a:lstStyle/>
                    <a:p>
                      <a:r>
                        <a:rPr lang="es-ES"/>
                        <a:t>600</a:t>
                      </a:r>
                    </a:p>
                  </a:txBody>
                  <a:tcPr anchor="ctr"/>
                </a:tc>
                <a:tc>
                  <a:txBody>
                    <a:bodyPr/>
                    <a:lstStyle/>
                    <a:p>
                      <a:r>
                        <a:rPr lang="es-ES"/>
                        <a:t>90</a:t>
                      </a:r>
                    </a:p>
                  </a:txBody>
                  <a:tcPr anchor="ctr"/>
                </a:tc>
                <a:tc>
                  <a:txBody>
                    <a:bodyPr/>
                    <a:lstStyle/>
                    <a:p>
                      <a:r>
                        <a:rPr lang="es-ES"/>
                        <a:t>175</a:t>
                      </a:r>
                    </a:p>
                  </a:txBody>
                  <a:tcPr anchor="ctr"/>
                </a:tc>
                <a:tc>
                  <a:txBody>
                    <a:bodyPr/>
                    <a:lstStyle/>
                    <a:p>
                      <a:r>
                        <a:rPr lang="es-ES"/>
                        <a:t>36.1</a:t>
                      </a:r>
                    </a:p>
                  </a:txBody>
                  <a:tcPr anchor="ctr"/>
                </a:tc>
                <a:tc>
                  <a:txBody>
                    <a:bodyPr/>
                    <a:lstStyle/>
                    <a:p>
                      <a:endParaRPr lang="es-ES"/>
                    </a:p>
                  </a:txBody>
                  <a:tcPr anchor="ctr"/>
                </a:tc>
                <a:tc>
                  <a:txBody>
                    <a:bodyPr/>
                    <a:lstStyle/>
                    <a:p>
                      <a:r>
                        <a:rPr lang="es-ES"/>
                        <a:t>2000</a:t>
                      </a:r>
                    </a:p>
                  </a:txBody>
                  <a:tcPr anchor="ctr"/>
                </a:tc>
                <a:tc>
                  <a:txBody>
                    <a:bodyPr/>
                    <a:lstStyle/>
                    <a:p>
                      <a:r>
                        <a:rPr lang="es-ES"/>
                        <a:t>27</a:t>
                      </a:r>
                    </a:p>
                  </a:txBody>
                  <a:tcPr anchor="ctr"/>
                </a:tc>
                <a:tc>
                  <a:txBody>
                    <a:bodyPr/>
                    <a:lstStyle/>
                    <a:p>
                      <a:r>
                        <a:rPr lang="es-ES"/>
                        <a:t>105</a:t>
                      </a:r>
                    </a:p>
                  </a:txBody>
                  <a:tcPr anchor="ctr"/>
                </a:tc>
                <a:tc>
                  <a:txBody>
                    <a:bodyPr/>
                    <a:lstStyle/>
                    <a:p>
                      <a:r>
                        <a:rPr lang="es-ES"/>
                        <a:t>27.8</a:t>
                      </a:r>
                    </a:p>
                  </a:txBody>
                  <a:tcPr anchor="ctr"/>
                </a:tc>
              </a:tr>
              <a:tr h="354635">
                <a:tc>
                  <a:txBody>
                    <a:bodyPr/>
                    <a:lstStyle/>
                    <a:p>
                      <a:r>
                        <a:rPr lang="es-ES"/>
                        <a:t>700</a:t>
                      </a:r>
                    </a:p>
                  </a:txBody>
                  <a:tcPr anchor="ctr"/>
                </a:tc>
                <a:tc>
                  <a:txBody>
                    <a:bodyPr/>
                    <a:lstStyle/>
                    <a:p>
                      <a:r>
                        <a:rPr lang="es-ES"/>
                        <a:t>85</a:t>
                      </a:r>
                    </a:p>
                  </a:txBody>
                  <a:tcPr anchor="ctr"/>
                </a:tc>
                <a:tc>
                  <a:txBody>
                    <a:bodyPr/>
                    <a:lstStyle/>
                    <a:p>
                      <a:r>
                        <a:rPr lang="es-ES"/>
                        <a:t>170</a:t>
                      </a:r>
                    </a:p>
                  </a:txBody>
                  <a:tcPr anchor="ctr"/>
                </a:tc>
                <a:tc>
                  <a:txBody>
                    <a:bodyPr/>
                    <a:lstStyle/>
                    <a:p>
                      <a:r>
                        <a:rPr lang="es-ES"/>
                        <a:t>35.7</a:t>
                      </a:r>
                    </a:p>
                  </a:txBody>
                  <a:tcPr anchor="ctr"/>
                </a:tc>
                <a:tc>
                  <a:txBody>
                    <a:bodyPr/>
                    <a:lstStyle/>
                    <a:p>
                      <a:endParaRPr lang="es-ES"/>
                    </a:p>
                  </a:txBody>
                  <a:tcPr anchor="ctr"/>
                </a:tc>
                <a:tc>
                  <a:txBody>
                    <a:bodyPr/>
                    <a:lstStyle/>
                    <a:p>
                      <a:r>
                        <a:rPr lang="es-ES"/>
                        <a:t>2100</a:t>
                      </a:r>
                    </a:p>
                  </a:txBody>
                  <a:tcPr anchor="ctr"/>
                </a:tc>
                <a:tc>
                  <a:txBody>
                    <a:bodyPr/>
                    <a:lstStyle/>
                    <a:p>
                      <a:r>
                        <a:rPr lang="es-ES"/>
                        <a:t>24</a:t>
                      </a:r>
                    </a:p>
                  </a:txBody>
                  <a:tcPr anchor="ctr"/>
                </a:tc>
                <a:tc>
                  <a:txBody>
                    <a:bodyPr/>
                    <a:lstStyle/>
                    <a:p>
                      <a:r>
                        <a:rPr lang="es-ES"/>
                        <a:t>100</a:t>
                      </a:r>
                    </a:p>
                  </a:txBody>
                  <a:tcPr anchor="ctr"/>
                </a:tc>
                <a:tc>
                  <a:txBody>
                    <a:bodyPr/>
                    <a:lstStyle/>
                    <a:p>
                      <a:r>
                        <a:rPr lang="es-ES"/>
                        <a:t>26.9</a:t>
                      </a:r>
                    </a:p>
                  </a:txBody>
                  <a:tcPr anchor="ctr"/>
                </a:tc>
              </a:tr>
              <a:tr h="354635">
                <a:tc>
                  <a:txBody>
                    <a:bodyPr/>
                    <a:lstStyle/>
                    <a:p>
                      <a:r>
                        <a:rPr lang="es-ES"/>
                        <a:t>800</a:t>
                      </a:r>
                    </a:p>
                  </a:txBody>
                  <a:tcPr anchor="ctr"/>
                </a:tc>
                <a:tc>
                  <a:txBody>
                    <a:bodyPr/>
                    <a:lstStyle/>
                    <a:p>
                      <a:r>
                        <a:rPr lang="es-ES"/>
                        <a:t>80</a:t>
                      </a:r>
                    </a:p>
                  </a:txBody>
                  <a:tcPr anchor="ctr"/>
                </a:tc>
                <a:tc>
                  <a:txBody>
                    <a:bodyPr/>
                    <a:lstStyle/>
                    <a:p>
                      <a:r>
                        <a:rPr lang="es-ES"/>
                        <a:t>165</a:t>
                      </a:r>
                    </a:p>
                  </a:txBody>
                  <a:tcPr anchor="ctr"/>
                </a:tc>
                <a:tc>
                  <a:txBody>
                    <a:bodyPr/>
                    <a:lstStyle/>
                    <a:p>
                      <a:r>
                        <a:rPr lang="es-ES"/>
                        <a:t>35.3</a:t>
                      </a:r>
                    </a:p>
                  </a:txBody>
                  <a:tcPr anchor="ctr"/>
                </a:tc>
                <a:tc>
                  <a:txBody>
                    <a:bodyPr/>
                    <a:lstStyle/>
                    <a:p>
                      <a:endParaRPr lang="es-ES"/>
                    </a:p>
                  </a:txBody>
                  <a:tcPr anchor="ctr"/>
                </a:tc>
                <a:tc>
                  <a:txBody>
                    <a:bodyPr/>
                    <a:lstStyle/>
                    <a:p>
                      <a:r>
                        <a:rPr lang="es-ES"/>
                        <a:t>2200</a:t>
                      </a:r>
                    </a:p>
                  </a:txBody>
                  <a:tcPr anchor="ctr"/>
                </a:tc>
                <a:tc>
                  <a:txBody>
                    <a:bodyPr/>
                    <a:lstStyle/>
                    <a:p>
                      <a:r>
                        <a:rPr lang="es-ES"/>
                        <a:t>21</a:t>
                      </a:r>
                    </a:p>
                  </a:txBody>
                  <a:tcPr anchor="ctr"/>
                </a:tc>
                <a:tc>
                  <a:txBody>
                    <a:bodyPr/>
                    <a:lstStyle/>
                    <a:p>
                      <a:r>
                        <a:rPr lang="es-ES"/>
                        <a:t>95</a:t>
                      </a:r>
                    </a:p>
                  </a:txBody>
                  <a:tcPr anchor="ctr"/>
                </a:tc>
                <a:tc>
                  <a:txBody>
                    <a:bodyPr/>
                    <a:lstStyle/>
                    <a:p>
                      <a:r>
                        <a:rPr lang="es-ES"/>
                        <a:t>25.9</a:t>
                      </a:r>
                    </a:p>
                  </a:txBody>
                  <a:tcPr anchor="ctr"/>
                </a:tc>
              </a:tr>
              <a:tr h="354635">
                <a:tc>
                  <a:txBody>
                    <a:bodyPr/>
                    <a:lstStyle/>
                    <a:p>
                      <a:r>
                        <a:rPr lang="es-ES"/>
                        <a:t>900</a:t>
                      </a:r>
                    </a:p>
                  </a:txBody>
                  <a:tcPr anchor="ctr"/>
                </a:tc>
                <a:tc>
                  <a:txBody>
                    <a:bodyPr/>
                    <a:lstStyle/>
                    <a:p>
                      <a:r>
                        <a:rPr lang="es-ES"/>
                        <a:t>75</a:t>
                      </a:r>
                    </a:p>
                  </a:txBody>
                  <a:tcPr anchor="ctr"/>
                </a:tc>
                <a:tc>
                  <a:txBody>
                    <a:bodyPr/>
                    <a:lstStyle/>
                    <a:p>
                      <a:r>
                        <a:rPr lang="es-ES"/>
                        <a:t>160</a:t>
                      </a:r>
                    </a:p>
                  </a:txBody>
                  <a:tcPr anchor="ctr"/>
                </a:tc>
                <a:tc>
                  <a:txBody>
                    <a:bodyPr/>
                    <a:lstStyle/>
                    <a:p>
                      <a:r>
                        <a:rPr lang="es-ES"/>
                        <a:t>34.9</a:t>
                      </a:r>
                    </a:p>
                  </a:txBody>
                  <a:tcPr anchor="ctr"/>
                </a:tc>
                <a:tc>
                  <a:txBody>
                    <a:bodyPr/>
                    <a:lstStyle/>
                    <a:p>
                      <a:endParaRPr lang="es-ES"/>
                    </a:p>
                  </a:txBody>
                  <a:tcPr anchor="ctr"/>
                </a:tc>
                <a:tc>
                  <a:txBody>
                    <a:bodyPr/>
                    <a:lstStyle/>
                    <a:p>
                      <a:r>
                        <a:rPr lang="es-ES"/>
                        <a:t>2300</a:t>
                      </a:r>
                    </a:p>
                  </a:txBody>
                  <a:tcPr anchor="ctr"/>
                </a:tc>
                <a:tc>
                  <a:txBody>
                    <a:bodyPr/>
                    <a:lstStyle/>
                    <a:p>
                      <a:r>
                        <a:rPr lang="es-ES"/>
                        <a:t>18</a:t>
                      </a:r>
                    </a:p>
                  </a:txBody>
                  <a:tcPr anchor="ctr"/>
                </a:tc>
                <a:tc>
                  <a:txBody>
                    <a:bodyPr/>
                    <a:lstStyle/>
                    <a:p>
                      <a:r>
                        <a:rPr lang="es-ES"/>
                        <a:t>90</a:t>
                      </a:r>
                    </a:p>
                  </a:txBody>
                  <a:tcPr anchor="ctr"/>
                </a:tc>
                <a:tc>
                  <a:txBody>
                    <a:bodyPr/>
                    <a:lstStyle/>
                    <a:p>
                      <a:r>
                        <a:rPr lang="es-ES"/>
                        <a:t>24.8</a:t>
                      </a:r>
                    </a:p>
                  </a:txBody>
                  <a:tcPr anchor="ctr"/>
                </a:tc>
              </a:tr>
              <a:tr h="354635">
                <a:tc>
                  <a:txBody>
                    <a:bodyPr/>
                    <a:lstStyle/>
                    <a:p>
                      <a:r>
                        <a:rPr lang="es-ES"/>
                        <a:t>1000</a:t>
                      </a:r>
                    </a:p>
                  </a:txBody>
                  <a:tcPr anchor="ctr"/>
                </a:tc>
                <a:tc>
                  <a:txBody>
                    <a:bodyPr/>
                    <a:lstStyle/>
                    <a:p>
                      <a:r>
                        <a:rPr lang="es-ES"/>
                        <a:t>70</a:t>
                      </a:r>
                    </a:p>
                  </a:txBody>
                  <a:tcPr anchor="ctr"/>
                </a:tc>
                <a:tc>
                  <a:txBody>
                    <a:bodyPr/>
                    <a:lstStyle/>
                    <a:p>
                      <a:r>
                        <a:rPr lang="es-ES"/>
                        <a:t>155</a:t>
                      </a:r>
                    </a:p>
                  </a:txBody>
                  <a:tcPr anchor="ctr"/>
                </a:tc>
                <a:tc>
                  <a:txBody>
                    <a:bodyPr/>
                    <a:lstStyle/>
                    <a:p>
                      <a:r>
                        <a:rPr lang="es-ES"/>
                        <a:t>34.4</a:t>
                      </a:r>
                    </a:p>
                  </a:txBody>
                  <a:tcPr anchor="ctr"/>
                </a:tc>
                <a:tc>
                  <a:txBody>
                    <a:bodyPr/>
                    <a:lstStyle/>
                    <a:p>
                      <a:endParaRPr lang="es-ES"/>
                    </a:p>
                  </a:txBody>
                  <a:tcPr anchor="ctr"/>
                </a:tc>
                <a:tc>
                  <a:txBody>
                    <a:bodyPr/>
                    <a:lstStyle/>
                    <a:p>
                      <a:r>
                        <a:rPr lang="es-ES"/>
                        <a:t>2400</a:t>
                      </a:r>
                    </a:p>
                  </a:txBody>
                  <a:tcPr anchor="ctr"/>
                </a:tc>
                <a:tc>
                  <a:txBody>
                    <a:bodyPr/>
                    <a:lstStyle/>
                    <a:p>
                      <a:r>
                        <a:rPr lang="es-ES"/>
                        <a:t>15</a:t>
                      </a:r>
                    </a:p>
                  </a:txBody>
                  <a:tcPr anchor="ctr"/>
                </a:tc>
                <a:tc>
                  <a:txBody>
                    <a:bodyPr/>
                    <a:lstStyle/>
                    <a:p>
                      <a:r>
                        <a:rPr lang="es-ES"/>
                        <a:t>85</a:t>
                      </a:r>
                    </a:p>
                  </a:txBody>
                  <a:tcPr anchor="ctr"/>
                </a:tc>
                <a:tc>
                  <a:txBody>
                    <a:bodyPr/>
                    <a:lstStyle/>
                    <a:p>
                      <a:r>
                        <a:rPr lang="es-ES"/>
                        <a:t>23.6</a:t>
                      </a:r>
                    </a:p>
                  </a:txBody>
                  <a:tcPr anchor="ctr"/>
                </a:tc>
              </a:tr>
              <a:tr h="354635">
                <a:tc>
                  <a:txBody>
                    <a:bodyPr/>
                    <a:lstStyle/>
                    <a:p>
                      <a:r>
                        <a:rPr lang="es-ES"/>
                        <a:t>1100</a:t>
                      </a:r>
                    </a:p>
                  </a:txBody>
                  <a:tcPr anchor="ctr"/>
                </a:tc>
                <a:tc>
                  <a:txBody>
                    <a:bodyPr/>
                    <a:lstStyle/>
                    <a:p>
                      <a:r>
                        <a:rPr lang="es-ES"/>
                        <a:t>65</a:t>
                      </a:r>
                    </a:p>
                  </a:txBody>
                  <a:tcPr anchor="ctr"/>
                </a:tc>
                <a:tc>
                  <a:txBody>
                    <a:bodyPr/>
                    <a:lstStyle/>
                    <a:p>
                      <a:r>
                        <a:rPr lang="es-ES"/>
                        <a:t>150</a:t>
                      </a:r>
                    </a:p>
                  </a:txBody>
                  <a:tcPr anchor="ctr"/>
                </a:tc>
                <a:tc>
                  <a:txBody>
                    <a:bodyPr/>
                    <a:lstStyle/>
                    <a:p>
                      <a:r>
                        <a:rPr lang="es-ES"/>
                        <a:t>33.9</a:t>
                      </a:r>
                    </a:p>
                  </a:txBody>
                  <a:tcPr anchor="ctr"/>
                </a:tc>
                <a:tc>
                  <a:txBody>
                    <a:bodyPr/>
                    <a:lstStyle/>
                    <a:p>
                      <a:endParaRPr lang="es-ES"/>
                    </a:p>
                  </a:txBody>
                  <a:tcPr anchor="ctr"/>
                </a:tc>
                <a:tc>
                  <a:txBody>
                    <a:bodyPr/>
                    <a:lstStyle/>
                    <a:p>
                      <a:r>
                        <a:rPr lang="es-ES"/>
                        <a:t>2500</a:t>
                      </a:r>
                    </a:p>
                  </a:txBody>
                  <a:tcPr anchor="ctr"/>
                </a:tc>
                <a:tc>
                  <a:txBody>
                    <a:bodyPr/>
                    <a:lstStyle/>
                    <a:p>
                      <a:r>
                        <a:rPr lang="es-ES"/>
                        <a:t>13</a:t>
                      </a:r>
                    </a:p>
                  </a:txBody>
                  <a:tcPr anchor="ctr"/>
                </a:tc>
                <a:tc>
                  <a:txBody>
                    <a:bodyPr/>
                    <a:lstStyle/>
                    <a:p>
                      <a:r>
                        <a:rPr lang="es-ES"/>
                        <a:t>80</a:t>
                      </a:r>
                    </a:p>
                  </a:txBody>
                  <a:tcPr anchor="ctr"/>
                </a:tc>
                <a:tc>
                  <a:txBody>
                    <a:bodyPr/>
                    <a:lstStyle/>
                    <a:p>
                      <a:r>
                        <a:rPr lang="es-ES"/>
                        <a:t>22.3</a:t>
                      </a:r>
                    </a:p>
                  </a:txBody>
                  <a:tcPr anchor="ctr"/>
                </a:tc>
              </a:tr>
              <a:tr h="354635">
                <a:tc>
                  <a:txBody>
                    <a:bodyPr/>
                    <a:lstStyle/>
                    <a:p>
                      <a:r>
                        <a:rPr lang="es-ES"/>
                        <a:t>1200</a:t>
                      </a:r>
                    </a:p>
                  </a:txBody>
                  <a:tcPr anchor="ctr"/>
                </a:tc>
                <a:tc>
                  <a:txBody>
                    <a:bodyPr/>
                    <a:lstStyle/>
                    <a:p>
                      <a:r>
                        <a:rPr lang="es-ES"/>
                        <a:t>60</a:t>
                      </a:r>
                    </a:p>
                  </a:txBody>
                  <a:tcPr anchor="ctr"/>
                </a:tc>
                <a:tc>
                  <a:txBody>
                    <a:bodyPr/>
                    <a:lstStyle/>
                    <a:p>
                      <a:r>
                        <a:rPr lang="es-ES"/>
                        <a:t>145</a:t>
                      </a:r>
                    </a:p>
                  </a:txBody>
                  <a:tcPr anchor="ctr"/>
                </a:tc>
                <a:tc>
                  <a:txBody>
                    <a:bodyPr/>
                    <a:lstStyle/>
                    <a:p>
                      <a:r>
                        <a:rPr lang="es-ES"/>
                        <a:t>33.4</a:t>
                      </a:r>
                    </a:p>
                  </a:txBody>
                  <a:tcPr anchor="ctr"/>
                </a:tc>
                <a:tc>
                  <a:txBody>
                    <a:bodyPr/>
                    <a:lstStyle/>
                    <a:p>
                      <a:endParaRPr lang="es-ES"/>
                    </a:p>
                  </a:txBody>
                  <a:tcPr anchor="ctr"/>
                </a:tc>
                <a:tc>
                  <a:txBody>
                    <a:bodyPr/>
                    <a:lstStyle/>
                    <a:p>
                      <a:r>
                        <a:rPr lang="es-ES"/>
                        <a:t>2600</a:t>
                      </a:r>
                    </a:p>
                  </a:txBody>
                  <a:tcPr anchor="ctr"/>
                </a:tc>
                <a:tc>
                  <a:txBody>
                    <a:bodyPr/>
                    <a:lstStyle/>
                    <a:p>
                      <a:r>
                        <a:rPr lang="es-ES"/>
                        <a:t>11</a:t>
                      </a:r>
                    </a:p>
                  </a:txBody>
                  <a:tcPr anchor="ctr"/>
                </a:tc>
                <a:tc>
                  <a:txBody>
                    <a:bodyPr/>
                    <a:lstStyle/>
                    <a:p>
                      <a:r>
                        <a:rPr lang="es-ES"/>
                        <a:t>75</a:t>
                      </a:r>
                    </a:p>
                  </a:txBody>
                  <a:tcPr anchor="ctr"/>
                </a:tc>
                <a:tc>
                  <a:txBody>
                    <a:bodyPr/>
                    <a:lstStyle/>
                    <a:p>
                      <a:r>
                        <a:rPr lang="es-ES"/>
                        <a:t>20.9</a:t>
                      </a:r>
                    </a:p>
                  </a:txBody>
                  <a:tcPr anchor="ctr"/>
                </a:tc>
              </a:tr>
              <a:tr h="354635">
                <a:tc>
                  <a:txBody>
                    <a:bodyPr/>
                    <a:lstStyle/>
                    <a:p>
                      <a:r>
                        <a:rPr lang="es-ES"/>
                        <a:t>1300</a:t>
                      </a:r>
                    </a:p>
                  </a:txBody>
                  <a:tcPr anchor="ctr"/>
                </a:tc>
                <a:tc>
                  <a:txBody>
                    <a:bodyPr/>
                    <a:lstStyle/>
                    <a:p>
                      <a:r>
                        <a:rPr lang="es-ES"/>
                        <a:t>55</a:t>
                      </a:r>
                    </a:p>
                  </a:txBody>
                  <a:tcPr anchor="ctr"/>
                </a:tc>
                <a:tc>
                  <a:txBody>
                    <a:bodyPr/>
                    <a:lstStyle/>
                    <a:p>
                      <a:r>
                        <a:rPr lang="es-ES"/>
                        <a:t>140</a:t>
                      </a:r>
                    </a:p>
                  </a:txBody>
                  <a:tcPr anchor="ctr"/>
                </a:tc>
                <a:tc>
                  <a:txBody>
                    <a:bodyPr/>
                    <a:lstStyle/>
                    <a:p>
                      <a:r>
                        <a:rPr lang="es-ES"/>
                        <a:t>32.9</a:t>
                      </a:r>
                    </a:p>
                  </a:txBody>
                  <a:tcPr anchor="ctr"/>
                </a:tc>
                <a:tc>
                  <a:txBody>
                    <a:bodyPr/>
                    <a:lstStyle/>
                    <a:p>
                      <a:endParaRPr lang="es-ES"/>
                    </a:p>
                  </a:txBody>
                  <a:tcPr anchor="ctr"/>
                </a:tc>
                <a:tc>
                  <a:txBody>
                    <a:bodyPr/>
                    <a:lstStyle/>
                    <a:p>
                      <a:r>
                        <a:rPr lang="es-ES"/>
                        <a:t>2700</a:t>
                      </a:r>
                    </a:p>
                  </a:txBody>
                  <a:tcPr anchor="ctr"/>
                </a:tc>
                <a:tc>
                  <a:txBody>
                    <a:bodyPr/>
                    <a:lstStyle/>
                    <a:p>
                      <a:r>
                        <a:rPr lang="es-ES"/>
                        <a:t>10</a:t>
                      </a:r>
                    </a:p>
                  </a:txBody>
                  <a:tcPr anchor="ctr"/>
                </a:tc>
                <a:tc>
                  <a:txBody>
                    <a:bodyPr/>
                    <a:lstStyle/>
                    <a:p>
                      <a:r>
                        <a:rPr lang="es-ES"/>
                        <a:t>70</a:t>
                      </a:r>
                    </a:p>
                  </a:txBody>
                  <a:tcPr anchor="ctr"/>
                </a:tc>
                <a:tc>
                  <a:txBody>
                    <a:bodyPr/>
                    <a:lstStyle/>
                    <a:p>
                      <a:r>
                        <a:rPr lang="es-ES"/>
                        <a:t>19.3</a:t>
                      </a:r>
                    </a:p>
                  </a:txBody>
                  <a:tcPr anchor="ctr"/>
                </a:tc>
              </a:tr>
              <a:tr h="354635">
                <a:tc>
                  <a:txBody>
                    <a:bodyPr/>
                    <a:lstStyle/>
                    <a:p>
                      <a:r>
                        <a:rPr lang="es-ES"/>
                        <a:t>1400</a:t>
                      </a:r>
                    </a:p>
                  </a:txBody>
                  <a:tcPr anchor="ctr"/>
                </a:tc>
                <a:tc>
                  <a:txBody>
                    <a:bodyPr/>
                    <a:lstStyle/>
                    <a:p>
                      <a:r>
                        <a:rPr lang="es-ES"/>
                        <a:t>51</a:t>
                      </a:r>
                    </a:p>
                  </a:txBody>
                  <a:tcPr anchor="ctr"/>
                </a:tc>
                <a:tc>
                  <a:txBody>
                    <a:bodyPr/>
                    <a:lstStyle/>
                    <a:p>
                      <a:r>
                        <a:rPr lang="es-ES"/>
                        <a:t>135</a:t>
                      </a:r>
                    </a:p>
                  </a:txBody>
                  <a:tcPr anchor="ctr"/>
                </a:tc>
                <a:tc>
                  <a:txBody>
                    <a:bodyPr/>
                    <a:lstStyle/>
                    <a:p>
                      <a:r>
                        <a:rPr lang="es-ES"/>
                        <a:t>32.3</a:t>
                      </a:r>
                    </a:p>
                  </a:txBody>
                  <a:tcPr anchor="ctr"/>
                </a:tc>
                <a:tc>
                  <a:txBody>
                    <a:bodyPr/>
                    <a:lstStyle/>
                    <a:p>
                      <a:endParaRPr lang="es-ES" dirty="0"/>
                    </a:p>
                  </a:txBody>
                  <a:tcPr anchor="ctr"/>
                </a:tc>
                <a:tc>
                  <a:txBody>
                    <a:bodyPr/>
                    <a:lstStyle/>
                    <a:p>
                      <a:endParaRPr lang="es-ES"/>
                    </a:p>
                  </a:txBody>
                  <a:tcPr anchor="ctr"/>
                </a:tc>
                <a:tc>
                  <a:txBody>
                    <a:bodyPr/>
                    <a:lstStyle/>
                    <a:p>
                      <a:endParaRPr lang="es-ES"/>
                    </a:p>
                  </a:txBody>
                  <a:tcPr anchor="ctr"/>
                </a:tc>
                <a:tc>
                  <a:txBody>
                    <a:bodyPr/>
                    <a:lstStyle/>
                    <a:p>
                      <a:endParaRPr lang="es-ES"/>
                    </a:p>
                  </a:txBody>
                  <a:tcPr anchor="ctr"/>
                </a:tc>
                <a:tc>
                  <a:txBody>
                    <a:bodyPr/>
                    <a:lstStyle/>
                    <a:p>
                      <a:endParaRPr lang="es-ES" dirty="0"/>
                    </a:p>
                  </a:txBody>
                  <a:tcPr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643050"/>
            <a:ext cx="8229600" cy="5000660"/>
          </a:xfrm>
        </p:spPr>
        <p:txBody>
          <a:bodyPr/>
          <a:lstStyle/>
          <a:p>
            <a:r>
              <a:rPr lang="es-ES" dirty="0" smtClean="0"/>
              <a:t>Donde </a:t>
            </a:r>
            <a:r>
              <a:rPr lang="es-ES" i="1" dirty="0" err="1" smtClean="0"/>
              <a:t>GoR</a:t>
            </a:r>
            <a:r>
              <a:rPr lang="es-ES" dirty="0" smtClean="0"/>
              <a:t> (</a:t>
            </a:r>
            <a:r>
              <a:rPr lang="es-ES" dirty="0" err="1" smtClean="0"/>
              <a:t>Go</a:t>
            </a:r>
            <a:r>
              <a:rPr lang="es-ES" dirty="0" smtClean="0"/>
              <a:t> Rating) es lo que hemos llamado </a:t>
            </a:r>
            <a:r>
              <a:rPr lang="es-ES" i="1" dirty="0" smtClean="0"/>
              <a:t>Rn</a:t>
            </a:r>
            <a:r>
              <a:rPr lang="es-ES" dirty="0" smtClean="0"/>
              <a:t> (nuestro rating) y </a:t>
            </a:r>
            <a:r>
              <a:rPr lang="es-ES" i="1" dirty="0" smtClean="0"/>
              <a:t>SE(100)</a:t>
            </a:r>
            <a:r>
              <a:rPr lang="es-ES" dirty="0" smtClean="0"/>
              <a:t> es lo que llamamos </a:t>
            </a:r>
            <a:r>
              <a:rPr lang="es-ES" i="1" dirty="0" smtClean="0"/>
              <a:t>P(D=100)</a:t>
            </a:r>
            <a:r>
              <a:rPr lang="es-ES" dirty="0" smtClean="0"/>
              <a:t> probabilidad de ganar a alguien con 100 puntos más que nosotros. Como el jugador más débil somos nosotros (justo por cien puntos) se aplica la a de la tabla.</a:t>
            </a:r>
          </a:p>
          <a:p>
            <a:r>
              <a:rPr lang="es-ES" dirty="0" smtClean="0"/>
              <a:t>Por la tanto si tenemos 1600 puntos, a = 125, D/a = 100/125 = 0,800, P(0,800) = 31.0%; pero si tenemos 1700 puntos, a = 120, D/a = 100/120 = 0,833, P(0,833) = 30.3%.</a:t>
            </a:r>
          </a:p>
          <a:p>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sz="quarter" idx="1"/>
          </p:nvPr>
        </p:nvSpPr>
        <p:spPr>
          <a:xfrm>
            <a:off x="457200" y="214313"/>
            <a:ext cx="8229600" cy="6429375"/>
          </a:xfrm>
        </p:spPr>
        <p:txBody>
          <a:bodyPr>
            <a:normAutofit/>
          </a:bodyPr>
          <a:lstStyle/>
          <a:p>
            <a:r>
              <a:rPr lang="es-ES" dirty="0" smtClean="0"/>
              <a:t>Para un valor que no está en la tabla. Si, por ejemplo, tenemos 1675 puntos:</a:t>
            </a:r>
          </a:p>
          <a:p>
            <a:r>
              <a:rPr lang="es-ES" dirty="0" smtClean="0"/>
              <a:t>a = 200+((100-1675)/20) = 200-1575/20 = 200 - 78.75 = 121,25 = 121 aprox. </a:t>
            </a:r>
          </a:p>
          <a:p>
            <a:r>
              <a:rPr lang="es-ES" dirty="0" smtClean="0"/>
              <a:t>D/a = 100/121 = 0,826 </a:t>
            </a:r>
          </a:p>
          <a:p>
            <a:r>
              <a:rPr lang="es-ES" dirty="0" smtClean="0"/>
              <a:t>P(D/a) = P(0,826) = 1/((e^0,826)+1) = 1/(2,285+1) = 1/3,285 = 0,304 = 30,4%. </a:t>
            </a:r>
          </a:p>
          <a:p>
            <a:r>
              <a:rPr lang="es-ES" dirty="0" smtClean="0"/>
              <a:t>Es decir, que si jugamos con alguien de 1775 puntos, la probabilidad que tenemos de ganar según el sistema es de un 30,4%.</a:t>
            </a:r>
          </a:p>
          <a:p>
            <a:r>
              <a:rPr lang="es-ES" dirty="0" smtClean="0"/>
              <a:t>El valor de </a:t>
            </a:r>
            <a:r>
              <a:rPr lang="es-ES" i="1" dirty="0" smtClean="0"/>
              <a:t>con</a:t>
            </a:r>
            <a:r>
              <a:rPr lang="es-ES" dirty="0" smtClean="0"/>
              <a:t> para 1675 puntos lo calculamos mediante una interpolación. Si con 1600 tenemos 43, y con 1700 tenemos 39, pues con 1675 deberíamos tener 40.</a:t>
            </a:r>
          </a:p>
          <a:p>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Si usamos una fórmula de interpolación:</a:t>
            </a:r>
            <a:endParaRPr lang="es-ES" dirty="0"/>
          </a:p>
        </p:txBody>
      </p:sp>
      <p:sp>
        <p:nvSpPr>
          <p:cNvPr id="3" name="2 Marcador de contenido"/>
          <p:cNvSpPr>
            <a:spLocks noGrp="1"/>
          </p:cNvSpPr>
          <p:nvPr>
            <p:ph sz="quarter" idx="1"/>
          </p:nvPr>
        </p:nvSpPr>
        <p:spPr/>
        <p:txBody>
          <a:bodyPr/>
          <a:lstStyle/>
          <a:p>
            <a:r>
              <a:rPr lang="it-IT" dirty="0" smtClean="0"/>
              <a:t>(con(1700)-con(1600)) / (1700 - 1600) = (con(1675)-con(1600)) / (1675 - 1600)</a:t>
            </a:r>
          </a:p>
          <a:p>
            <a:r>
              <a:rPr lang="it-IT" dirty="0" smtClean="0"/>
              <a:t>con(1675) = con(1600) + (con(1700) - con(1600)) * ((1675 - 1600) / (1700 - 1600))</a:t>
            </a:r>
          </a:p>
          <a:p>
            <a:r>
              <a:rPr lang="it-IT" dirty="0" smtClean="0"/>
              <a:t>= 43 + (39 - 43) * (75) / (100) = 43 + (39 - 43) * (75/100) = 43 - 4 * 0,75 = 43 - 3 = 40</a:t>
            </a:r>
          </a:p>
          <a:p>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Ejemplo práctico</a:t>
            </a:r>
            <a:br>
              <a:rPr lang="es-ES" b="1" dirty="0" smtClean="0"/>
            </a:br>
            <a:endParaRPr lang="es-ES" dirty="0"/>
          </a:p>
        </p:txBody>
      </p:sp>
      <p:sp>
        <p:nvSpPr>
          <p:cNvPr id="3" name="2 Marcador de contenido"/>
          <p:cNvSpPr>
            <a:spLocks noGrp="1"/>
          </p:cNvSpPr>
          <p:nvPr>
            <p:ph sz="quarter" idx="1"/>
          </p:nvPr>
        </p:nvSpPr>
        <p:spPr/>
        <p:txBody>
          <a:bodyPr>
            <a:normAutofit/>
          </a:bodyPr>
          <a:lstStyle/>
          <a:p>
            <a:r>
              <a:rPr lang="es-ES" dirty="0" smtClean="0"/>
              <a:t>Lo primero que tenemos que saber son nuestros puntos (en mi caso Rn = 1721 </a:t>
            </a:r>
            <a:r>
              <a:rPr lang="es-ES" dirty="0" smtClean="0"/>
              <a:t>). </a:t>
            </a:r>
            <a:r>
              <a:rPr lang="es-ES" dirty="0" smtClean="0"/>
              <a:t>Después, los de los rivales y los resultados:</a:t>
            </a:r>
          </a:p>
          <a:p>
            <a:r>
              <a:rPr lang="es-ES" dirty="0" err="1" smtClean="0"/>
              <a:t>Monica</a:t>
            </a:r>
            <a:r>
              <a:rPr lang="es-ES" dirty="0" smtClean="0"/>
              <a:t>: </a:t>
            </a:r>
            <a:r>
              <a:rPr lang="es-ES" dirty="0" smtClean="0"/>
              <a:t>Ra = 2073 </a:t>
            </a:r>
            <a:r>
              <a:rPr lang="es-ES" dirty="0" smtClean="0"/>
              <a:t>, </a:t>
            </a:r>
            <a:r>
              <a:rPr lang="es-ES" dirty="0" smtClean="0"/>
              <a:t>última participación: </a:t>
            </a:r>
            <a:r>
              <a:rPr lang="es-ES" dirty="0" smtClean="0"/>
              <a:t>. </a:t>
            </a:r>
            <a:r>
              <a:rPr lang="es-ES" dirty="0" smtClean="0"/>
              <a:t>(derrota, S=0)</a:t>
            </a:r>
          </a:p>
          <a:p>
            <a:r>
              <a:rPr lang="es-ES" dirty="0" err="1" smtClean="0"/>
              <a:t>Philps</a:t>
            </a:r>
            <a:r>
              <a:rPr lang="es-ES" dirty="0" smtClean="0"/>
              <a:t>: </a:t>
            </a:r>
            <a:r>
              <a:rPr lang="es-ES" dirty="0" smtClean="0"/>
              <a:t>Ra = 1724 </a:t>
            </a:r>
            <a:r>
              <a:rPr lang="es-ES" dirty="0" smtClean="0"/>
              <a:t>, </a:t>
            </a:r>
            <a:r>
              <a:rPr lang="es-ES" dirty="0" smtClean="0"/>
              <a:t>última participación: </a:t>
            </a:r>
            <a:r>
              <a:rPr lang="es-ES" dirty="0" smtClean="0"/>
              <a:t>. </a:t>
            </a:r>
            <a:r>
              <a:rPr lang="es-ES" dirty="0" smtClean="0"/>
              <a:t>(victoria, S=1)</a:t>
            </a:r>
          </a:p>
          <a:p>
            <a:r>
              <a:rPr lang="es-ES" dirty="0" smtClean="0"/>
              <a:t>Óscar: Ra = 1533 </a:t>
            </a:r>
            <a:r>
              <a:rPr lang="es-ES" dirty="0" smtClean="0"/>
              <a:t>, </a:t>
            </a:r>
            <a:r>
              <a:rPr lang="es-ES" dirty="0" smtClean="0"/>
              <a:t>última participación: </a:t>
            </a:r>
            <a:r>
              <a:rPr lang="es-ES" dirty="0" smtClean="0"/>
              <a:t>. </a:t>
            </a:r>
            <a:r>
              <a:rPr lang="es-ES" dirty="0" smtClean="0"/>
              <a:t>(derrota, S=0) </a:t>
            </a:r>
          </a:p>
          <a:p>
            <a:r>
              <a:rPr lang="es-ES" dirty="0" smtClean="0"/>
              <a:t>Carlos: </a:t>
            </a:r>
            <a:r>
              <a:rPr lang="es-ES" dirty="0" smtClean="0"/>
              <a:t>Ra = 1617 </a:t>
            </a:r>
            <a:r>
              <a:rPr lang="es-ES" dirty="0" smtClean="0"/>
              <a:t>, </a:t>
            </a:r>
            <a:r>
              <a:rPr lang="es-ES" dirty="0" smtClean="0"/>
              <a:t>última participación: </a:t>
            </a:r>
            <a:r>
              <a:rPr lang="es-ES" dirty="0" smtClean="0"/>
              <a:t>. </a:t>
            </a:r>
            <a:r>
              <a:rPr lang="es-ES" dirty="0" smtClean="0"/>
              <a:t>(victoria, S=1) </a:t>
            </a:r>
          </a:p>
          <a:p>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14290"/>
            <a:ext cx="8229600" cy="6429420"/>
          </a:xfrm>
        </p:spPr>
        <p:txBody>
          <a:bodyPr>
            <a:normAutofit/>
          </a:bodyPr>
          <a:lstStyle/>
          <a:p>
            <a:r>
              <a:rPr lang="es-ES" dirty="0" smtClean="0"/>
              <a:t>Con mis puntos, tengo una </a:t>
            </a:r>
            <a:r>
              <a:rPr lang="es-ES" i="1" dirty="0" smtClean="0"/>
              <a:t>con</a:t>
            </a:r>
            <a:r>
              <a:rPr lang="es-ES" dirty="0" smtClean="0"/>
              <a:t> = 39 - 4 (21/100) = 38 aprox. por lo que cada vez que juego una partida me juego 38 puntos.</a:t>
            </a:r>
          </a:p>
          <a:p>
            <a:r>
              <a:rPr lang="es-ES" dirty="0" smtClean="0"/>
              <a:t>La fórmula sale de: </a:t>
            </a:r>
            <a:r>
              <a:rPr lang="es-ES" i="1" dirty="0" smtClean="0"/>
              <a:t>con de referencia</a:t>
            </a:r>
            <a:r>
              <a:rPr lang="es-ES" dirty="0" smtClean="0"/>
              <a:t> = con(1700) = 39, </a:t>
            </a:r>
            <a:r>
              <a:rPr lang="es-ES" i="1" dirty="0" smtClean="0"/>
              <a:t>puntos que paso de 1700</a:t>
            </a:r>
            <a:r>
              <a:rPr lang="es-ES" dirty="0" smtClean="0"/>
              <a:t> = 21 (ya que tengo 1721), </a:t>
            </a:r>
            <a:r>
              <a:rPr lang="es-ES" i="1" dirty="0" smtClean="0"/>
              <a:t>salto entre "</a:t>
            </a:r>
            <a:r>
              <a:rPr lang="es-ES" i="1" dirty="0" err="1" smtClean="0"/>
              <a:t>cones</a:t>
            </a:r>
            <a:r>
              <a:rPr lang="es-ES" i="1" dirty="0" smtClean="0"/>
              <a:t>"</a:t>
            </a:r>
            <a:r>
              <a:rPr lang="es-ES" dirty="0" smtClean="0"/>
              <a:t> = con(1800) - con(1700) = 35 - 39 = -4.</a:t>
            </a:r>
          </a:p>
          <a:p>
            <a:r>
              <a:rPr lang="es-ES" dirty="0" smtClean="0"/>
              <a:t>Luego quiero saber mi valor de a, que es: a = 200 - (100 - 1721)/20 = 200 - 1621/20 = 200 - 81 = 119.</a:t>
            </a:r>
          </a:p>
          <a:p>
            <a:r>
              <a:rPr lang="es-ES" dirty="0" smtClean="0"/>
              <a:t>También </a:t>
            </a:r>
            <a:r>
              <a:rPr lang="es-ES" dirty="0" smtClean="0"/>
              <a:t>la a de mis rivales de inferior categoría: a(1617) = 124; a(1533) = 128.</a:t>
            </a:r>
          </a:p>
          <a:p>
            <a:r>
              <a:rPr lang="es-ES" dirty="0" smtClean="0"/>
              <a:t>Diferencias de puntos: (D = Ra - Rn)</a:t>
            </a:r>
          </a:p>
          <a:p>
            <a:r>
              <a:rPr lang="es-ES" dirty="0" err="1" smtClean="0"/>
              <a:t>Monica</a:t>
            </a:r>
            <a:r>
              <a:rPr lang="es-ES" dirty="0" smtClean="0"/>
              <a:t>: </a:t>
            </a:r>
            <a:r>
              <a:rPr lang="es-ES" dirty="0" smtClean="0"/>
              <a:t>2073 - 1721 = 352</a:t>
            </a:r>
          </a:p>
          <a:p>
            <a:r>
              <a:rPr lang="es-ES" dirty="0" err="1" smtClean="0"/>
              <a:t>Philps</a:t>
            </a:r>
            <a:r>
              <a:rPr lang="es-ES" dirty="0" smtClean="0"/>
              <a:t>: </a:t>
            </a:r>
            <a:r>
              <a:rPr lang="es-ES" dirty="0" smtClean="0"/>
              <a:t>1724 - 1721= 3 </a:t>
            </a:r>
          </a:p>
          <a:p>
            <a:r>
              <a:rPr lang="es-ES" dirty="0" smtClean="0"/>
              <a:t>Óscar: 1533 - 1721= -188 </a:t>
            </a:r>
          </a:p>
          <a:p>
            <a:r>
              <a:rPr lang="es-ES" dirty="0" smtClean="0"/>
              <a:t>Carlos: </a:t>
            </a:r>
            <a:r>
              <a:rPr lang="es-ES" dirty="0" smtClean="0"/>
              <a:t>1617 - 1721= -104 </a:t>
            </a:r>
          </a:p>
          <a:p>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14290"/>
            <a:ext cx="8229600" cy="6286544"/>
          </a:xfrm>
        </p:spPr>
        <p:txBody>
          <a:bodyPr>
            <a:normAutofit fontScale="92500" lnSpcReduction="10000"/>
          </a:bodyPr>
          <a:lstStyle/>
          <a:p>
            <a:r>
              <a:rPr lang="es-ES" dirty="0" smtClean="0"/>
              <a:t>Cálculo de probabilidades: (Pn = 1/((e ^ (D/a)) + 1))</a:t>
            </a:r>
          </a:p>
          <a:p>
            <a:r>
              <a:rPr lang="es-ES" dirty="0" err="1" smtClean="0"/>
              <a:t>Monica</a:t>
            </a:r>
            <a:r>
              <a:rPr lang="es-ES" dirty="0" smtClean="0"/>
              <a:t>: </a:t>
            </a:r>
            <a:r>
              <a:rPr lang="es-ES" dirty="0" smtClean="0"/>
              <a:t>Pn = 1/((e^(352/119))+1) = ... = 1/20,26 = 0,049 (4,9%)</a:t>
            </a:r>
          </a:p>
          <a:p>
            <a:r>
              <a:rPr lang="es-ES" dirty="0" err="1" smtClean="0"/>
              <a:t>Philps</a:t>
            </a:r>
            <a:r>
              <a:rPr lang="es-ES" dirty="0" smtClean="0"/>
              <a:t>: </a:t>
            </a:r>
            <a:r>
              <a:rPr lang="es-ES" dirty="0" smtClean="0"/>
              <a:t>Pn = 1/((e^(3/119))+1) = ... = 1/2,025 = 0,494 (49,4%) </a:t>
            </a:r>
          </a:p>
          <a:p>
            <a:r>
              <a:rPr lang="es-ES" dirty="0" smtClean="0"/>
              <a:t>Óscar: Pn = 1/((e^(-188/128))+1) = ... = 1/1,230 = 0,813 (81,3%) </a:t>
            </a:r>
          </a:p>
          <a:p>
            <a:r>
              <a:rPr lang="es-ES" dirty="0" smtClean="0"/>
              <a:t>Carles: Pn = 1/((e^(-104/124))+1) = ... = 1/1,432 = 0,698 (69,8%) </a:t>
            </a:r>
          </a:p>
          <a:p>
            <a:r>
              <a:rPr lang="es-ES" dirty="0" smtClean="0"/>
              <a:t>Puntos que pierdo o gano: (con * (S - Pn)) y lo que hubiese pasado con el resultado contrario</a:t>
            </a:r>
          </a:p>
          <a:p>
            <a:r>
              <a:rPr lang="es-ES" dirty="0" err="1" smtClean="0"/>
              <a:t>Monica</a:t>
            </a:r>
            <a:r>
              <a:rPr lang="es-ES" dirty="0" smtClean="0"/>
              <a:t>: </a:t>
            </a:r>
            <a:r>
              <a:rPr lang="es-ES" dirty="0" smtClean="0"/>
              <a:t>38 * (0 - 0,049) = 38 * (-0,049) = -1,862 = -2 aprox. (si hubiese ganado: +36)</a:t>
            </a:r>
          </a:p>
          <a:p>
            <a:r>
              <a:rPr lang="es-ES" dirty="0" err="1" smtClean="0"/>
              <a:t>Philps</a:t>
            </a:r>
            <a:r>
              <a:rPr lang="es-ES" dirty="0" smtClean="0"/>
              <a:t>: </a:t>
            </a:r>
            <a:r>
              <a:rPr lang="es-ES" dirty="0" smtClean="0"/>
              <a:t>38 * (1 - 0,494) = 38 * (0,506) = 19,228 = +19 aprox. (si hubiese perdido: -19) </a:t>
            </a:r>
          </a:p>
          <a:p>
            <a:r>
              <a:rPr lang="es-ES" dirty="0" smtClean="0"/>
              <a:t>Óscar: 38 * (0 - 0,813) = 38 * (-0,813) = -30,862 = -31 aprox. (si hubiese ganado: +7) </a:t>
            </a:r>
          </a:p>
          <a:p>
            <a:r>
              <a:rPr lang="es-ES" dirty="0" err="1" smtClean="0"/>
              <a:t>Carlis</a:t>
            </a:r>
            <a:r>
              <a:rPr lang="es-ES" dirty="0" smtClean="0"/>
              <a:t>: 38 * (1 - 0,698) = 38 * (0,302) = 11,476 = +11 aprox. (si hubiese perdido: -27) </a:t>
            </a: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flipH="1">
            <a:off x="411481" y="1357298"/>
            <a:ext cx="45719" cy="60340"/>
          </a:xfrm>
        </p:spPr>
        <p:txBody>
          <a:bodyPr>
            <a:normAutofit fontScale="90000"/>
          </a:bodyPr>
          <a:lstStyle/>
          <a:p>
            <a:endParaRPr lang="es-ES" dirty="0"/>
          </a:p>
        </p:txBody>
      </p:sp>
      <p:sp>
        <p:nvSpPr>
          <p:cNvPr id="3" name="2 Marcador de contenido"/>
          <p:cNvSpPr>
            <a:spLocks noGrp="1"/>
          </p:cNvSpPr>
          <p:nvPr>
            <p:ph sz="quarter" idx="1"/>
          </p:nvPr>
        </p:nvSpPr>
        <p:spPr>
          <a:xfrm>
            <a:off x="357158" y="285728"/>
            <a:ext cx="8229600" cy="6286544"/>
          </a:xfrm>
        </p:spPr>
        <p:txBody>
          <a:bodyPr>
            <a:normAutofit fontScale="92500" lnSpcReduction="10000"/>
          </a:bodyPr>
          <a:lstStyle/>
          <a:p>
            <a:r>
              <a:rPr lang="es-ES" dirty="0" smtClean="0"/>
              <a:t>Desde aquel torneo inicial de </a:t>
            </a:r>
            <a:r>
              <a:rPr lang="es-ES" dirty="0" smtClean="0">
                <a:hlinkClick r:id="rId2" tooltip="1948"/>
              </a:rPr>
              <a:t>1948</a:t>
            </a:r>
            <a:r>
              <a:rPr lang="es-ES" dirty="0" smtClean="0"/>
              <a:t> en </a:t>
            </a:r>
            <a:r>
              <a:rPr lang="es-ES" dirty="0" smtClean="0">
                <a:hlinkClick r:id="rId3" tooltip="La Haya"/>
              </a:rPr>
              <a:t>La Haya</a:t>
            </a:r>
            <a:r>
              <a:rPr lang="es-ES" dirty="0" smtClean="0"/>
              <a:t> (ganado por </a:t>
            </a:r>
            <a:r>
              <a:rPr lang="es-ES" dirty="0" smtClean="0">
                <a:hlinkClick r:id="rId4" tooltip="Mijaíl Botvínnik"/>
              </a:rPr>
              <a:t>Mijaíl </a:t>
            </a:r>
            <a:r>
              <a:rPr lang="es-ES" dirty="0" err="1" smtClean="0">
                <a:hlinkClick r:id="rId4" tooltip="Mijaíl Botvínnik"/>
              </a:rPr>
              <a:t>Botvínnik</a:t>
            </a:r>
            <a:r>
              <a:rPr lang="es-ES" dirty="0" smtClean="0"/>
              <a:t>) hasta </a:t>
            </a:r>
            <a:r>
              <a:rPr lang="es-ES" dirty="0" smtClean="0">
                <a:hlinkClick r:id="rId5" tooltip="1993"/>
              </a:rPr>
              <a:t>1993</a:t>
            </a:r>
            <a:r>
              <a:rPr lang="es-ES" dirty="0" smtClean="0"/>
              <a:t>, la FIDE fue la única organizadora de Campeonatos del Mundo de ajedrez, con algunas anécdotas menores. Por ejemplo la protagonizada, en </a:t>
            </a:r>
            <a:r>
              <a:rPr lang="es-ES" dirty="0" smtClean="0">
                <a:hlinkClick r:id="rId6" tooltip="1975"/>
              </a:rPr>
              <a:t>1975</a:t>
            </a:r>
            <a:r>
              <a:rPr lang="es-ES" dirty="0" smtClean="0"/>
              <a:t>, por </a:t>
            </a:r>
            <a:r>
              <a:rPr lang="es-ES" dirty="0" smtClean="0">
                <a:hlinkClick r:id="rId7" tooltip="Bobby Fischer"/>
              </a:rPr>
              <a:t>Bobby Fischer</a:t>
            </a:r>
            <a:r>
              <a:rPr lang="es-ES" dirty="0" smtClean="0"/>
              <a:t> que no defendió su título ante </a:t>
            </a:r>
            <a:r>
              <a:rPr lang="es-ES" dirty="0" smtClean="0">
                <a:hlinkClick r:id="rId8" tooltip="Anatoli Kárpov"/>
              </a:rPr>
              <a:t>Anatoli </a:t>
            </a:r>
            <a:r>
              <a:rPr lang="es-ES" dirty="0" err="1" smtClean="0">
                <a:hlinkClick r:id="rId8" tooltip="Anatoli Kárpov"/>
              </a:rPr>
              <a:t>Kárpov</a:t>
            </a:r>
            <a:r>
              <a:rPr lang="es-ES" dirty="0" smtClean="0"/>
              <a:t> porque la FIDE no accedió a sus extravagantes demandas. O la ocurrida en 1984 cuando el entonces presidente de la FIDE, </a:t>
            </a:r>
            <a:r>
              <a:rPr lang="es-ES" dirty="0" smtClean="0">
                <a:hlinkClick r:id="rId9" tooltip="Florencio Campomanes"/>
              </a:rPr>
              <a:t>Florencio </a:t>
            </a:r>
            <a:r>
              <a:rPr lang="es-ES" dirty="0" err="1" smtClean="0">
                <a:hlinkClick r:id="rId9" tooltip="Florencio Campomanes"/>
              </a:rPr>
              <a:t>Campomanes</a:t>
            </a:r>
            <a:r>
              <a:rPr lang="es-ES" dirty="0" smtClean="0"/>
              <a:t>, anuló el encuentro entre </a:t>
            </a:r>
            <a:r>
              <a:rPr lang="es-ES" dirty="0" err="1" smtClean="0">
                <a:hlinkClick r:id="rId10" tooltip="Kárpov"/>
              </a:rPr>
              <a:t>Kárpov</a:t>
            </a:r>
            <a:r>
              <a:rPr lang="es-ES" dirty="0" smtClean="0"/>
              <a:t> y </a:t>
            </a:r>
            <a:r>
              <a:rPr lang="es-ES" dirty="0" err="1" smtClean="0">
                <a:hlinkClick r:id="rId11" tooltip="Gari Kaspárov"/>
              </a:rPr>
              <a:t>Gari</a:t>
            </a:r>
            <a:r>
              <a:rPr lang="es-ES" dirty="0" smtClean="0">
                <a:hlinkClick r:id="rId11" tooltip="Gari Kaspárov"/>
              </a:rPr>
              <a:t> </a:t>
            </a:r>
            <a:r>
              <a:rPr lang="es-ES" dirty="0" err="1" smtClean="0">
                <a:hlinkClick r:id="rId11" tooltip="Gari Kaspárov"/>
              </a:rPr>
              <a:t>Kaspárov</a:t>
            </a:r>
            <a:r>
              <a:rPr lang="es-ES" dirty="0" smtClean="0"/>
              <a:t>. En 1993, el campeón entonces vigente, </a:t>
            </a:r>
            <a:r>
              <a:rPr lang="es-ES" dirty="0" err="1" smtClean="0"/>
              <a:t>Kaspárov</a:t>
            </a:r>
            <a:r>
              <a:rPr lang="es-ES" dirty="0" smtClean="0"/>
              <a:t>, y el aspirante </a:t>
            </a:r>
            <a:r>
              <a:rPr lang="es-ES" dirty="0" err="1" smtClean="0">
                <a:hlinkClick r:id="rId12" tooltip="Nigel Short"/>
              </a:rPr>
              <a:t>Nigel</a:t>
            </a:r>
            <a:r>
              <a:rPr lang="es-ES" dirty="0" smtClean="0">
                <a:hlinkClick r:id="rId12" tooltip="Nigel Short"/>
              </a:rPr>
              <a:t> Short</a:t>
            </a:r>
            <a:r>
              <a:rPr lang="es-ES" dirty="0" smtClean="0"/>
              <a:t> (que se había clasificado a través del sistema de la FIDE), rompieron con la Federación Internacional y jugaron su encuentro bajo los auspicios de la PCA (Professional </a:t>
            </a:r>
            <a:r>
              <a:rPr lang="es-ES" dirty="0" err="1" smtClean="0"/>
              <a:t>Chess</a:t>
            </a:r>
            <a:r>
              <a:rPr lang="es-ES" dirty="0" smtClean="0"/>
              <a:t> </a:t>
            </a:r>
            <a:r>
              <a:rPr lang="es-ES" dirty="0" err="1" smtClean="0"/>
              <a:t>Association</a:t>
            </a:r>
            <a:r>
              <a:rPr lang="es-ES" dirty="0" smtClean="0"/>
              <a:t>). Desde entonces han coexistido ambos Campeonatos del Mundo: el de la FIDE y el de la PCA, luego conocido como Campeón Clásico. Hasta el 2005 los campeonatos de la FIDE habían consistido en torneos eliminatorios con partidas cada vez más rápidas, lo cual nunca produjo un campeón ampliamente reconocido como el mejor del mundo.</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Otro ejemplo mas </a:t>
            </a:r>
            <a:r>
              <a:rPr lang="es-ES" dirty="0" err="1" smtClean="0"/>
              <a:t>facil</a:t>
            </a:r>
            <a:endParaRPr lang="es-ES" dirty="0"/>
          </a:p>
        </p:txBody>
      </p:sp>
      <p:sp>
        <p:nvSpPr>
          <p:cNvPr id="3" name="2 Marcador de contenido"/>
          <p:cNvSpPr>
            <a:spLocks noGrp="1"/>
          </p:cNvSpPr>
          <p:nvPr>
            <p:ph sz="quarter" idx="1"/>
          </p:nvPr>
        </p:nvSpPr>
        <p:spPr/>
        <p:txBody>
          <a:bodyPr>
            <a:normAutofit/>
          </a:bodyPr>
          <a:lstStyle/>
          <a:p>
            <a:r>
              <a:rPr lang="es-ES" dirty="0" smtClean="0"/>
              <a:t>Les mostrare un ejemplo </a:t>
            </a:r>
            <a:r>
              <a:rPr lang="es-ES" dirty="0" err="1" smtClean="0"/>
              <a:t>mio</a:t>
            </a:r>
            <a:r>
              <a:rPr lang="es-ES" dirty="0" smtClean="0"/>
              <a:t> de un </a:t>
            </a:r>
            <a:r>
              <a:rPr lang="es-ES" dirty="0" err="1" smtClean="0"/>
              <a:t>secion</a:t>
            </a:r>
            <a:r>
              <a:rPr lang="es-ES" dirty="0" smtClean="0"/>
              <a:t> de juego q tuvimos un viernes ok va</a:t>
            </a:r>
          </a:p>
          <a:p>
            <a:r>
              <a:rPr lang="es-ES" dirty="0" smtClean="0"/>
              <a:t>Fue de l </a:t>
            </a:r>
            <a:r>
              <a:rPr lang="es-ES" dirty="0" err="1" smtClean="0"/>
              <a:t>dia</a:t>
            </a:r>
            <a:r>
              <a:rPr lang="es-ES" dirty="0" smtClean="0"/>
              <a:t> 19 de </a:t>
            </a:r>
            <a:r>
              <a:rPr lang="es-ES" dirty="0" err="1" smtClean="0"/>
              <a:t>sep</a:t>
            </a:r>
            <a:r>
              <a:rPr lang="es-ES" dirty="0" smtClean="0"/>
              <a:t> del año en curso aquí va ese </a:t>
            </a:r>
            <a:r>
              <a:rPr lang="es-ES" dirty="0" err="1" smtClean="0"/>
              <a:t>dia</a:t>
            </a:r>
            <a:r>
              <a:rPr lang="es-ES" dirty="0" smtClean="0"/>
              <a:t> yo tuve 4 juegos y fueron </a:t>
            </a:r>
            <a:r>
              <a:rPr lang="es-ES" dirty="0" err="1" smtClean="0"/>
              <a:t>asi</a:t>
            </a:r>
            <a:r>
              <a:rPr lang="es-ES" dirty="0" smtClean="0"/>
              <a:t> (1000 PTS)</a:t>
            </a:r>
          </a:p>
          <a:p>
            <a:r>
              <a:rPr lang="es-ES" dirty="0" smtClean="0"/>
              <a:t>Guillermo </a:t>
            </a:r>
            <a:r>
              <a:rPr lang="es-ES" dirty="0" err="1" smtClean="0"/>
              <a:t>zamora</a:t>
            </a:r>
            <a:r>
              <a:rPr lang="es-ES" dirty="0" smtClean="0"/>
              <a:t>     930 </a:t>
            </a:r>
            <a:r>
              <a:rPr lang="es-ES" dirty="0" err="1" smtClean="0"/>
              <a:t>pts</a:t>
            </a:r>
            <a:endParaRPr lang="es-ES" dirty="0" smtClean="0"/>
          </a:p>
          <a:p>
            <a:r>
              <a:rPr lang="es-ES" dirty="0" smtClean="0"/>
              <a:t>Gabriel </a:t>
            </a:r>
            <a:r>
              <a:rPr lang="es-ES" dirty="0" err="1" smtClean="0"/>
              <a:t>vargas</a:t>
            </a:r>
            <a:r>
              <a:rPr lang="es-ES" dirty="0" smtClean="0"/>
              <a:t>         1035 </a:t>
            </a:r>
            <a:r>
              <a:rPr lang="es-ES" dirty="0" err="1" smtClean="0"/>
              <a:t>pts</a:t>
            </a:r>
            <a:endParaRPr lang="es-ES" dirty="0" smtClean="0"/>
          </a:p>
          <a:p>
            <a:r>
              <a:rPr lang="es-ES" dirty="0" smtClean="0"/>
              <a:t>Gabriel </a:t>
            </a:r>
            <a:r>
              <a:rPr lang="es-ES" dirty="0" err="1" smtClean="0"/>
              <a:t>vargas</a:t>
            </a:r>
            <a:r>
              <a:rPr lang="es-ES" dirty="0" smtClean="0"/>
              <a:t>          1035 </a:t>
            </a:r>
            <a:r>
              <a:rPr lang="es-ES" dirty="0" err="1" smtClean="0"/>
              <a:t>pts</a:t>
            </a:r>
            <a:endParaRPr lang="es-ES" dirty="0" smtClean="0"/>
          </a:p>
          <a:p>
            <a:r>
              <a:rPr lang="es-ES" dirty="0" smtClean="0"/>
              <a:t>Alejandro </a:t>
            </a:r>
            <a:r>
              <a:rPr lang="es-ES" dirty="0" err="1" smtClean="0"/>
              <a:t>andrade</a:t>
            </a:r>
            <a:r>
              <a:rPr lang="es-ES" dirty="0" smtClean="0"/>
              <a:t>    1035 PTS</a:t>
            </a: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14290"/>
            <a:ext cx="8229600" cy="5911873"/>
          </a:xfrm>
        </p:spPr>
        <p:txBody>
          <a:bodyPr/>
          <a:lstStyle/>
          <a:p>
            <a:r>
              <a:rPr lang="es-ES" dirty="0" smtClean="0"/>
              <a:t>La verdad es que ese </a:t>
            </a:r>
            <a:r>
              <a:rPr lang="es-ES" dirty="0" err="1" smtClean="0"/>
              <a:t>dua</a:t>
            </a:r>
            <a:r>
              <a:rPr lang="es-ES" dirty="0" smtClean="0"/>
              <a:t> me fue mal </a:t>
            </a:r>
            <a:r>
              <a:rPr lang="es-ES" dirty="0" err="1" smtClean="0"/>
              <a:t>jeje</a:t>
            </a:r>
            <a:r>
              <a:rPr lang="es-ES" dirty="0" smtClean="0"/>
              <a:t> ya que </a:t>
            </a:r>
            <a:r>
              <a:rPr lang="es-ES" dirty="0" err="1" smtClean="0"/>
              <a:t>perdi</a:t>
            </a:r>
            <a:r>
              <a:rPr lang="es-ES" dirty="0" smtClean="0"/>
              <a:t> tres de esas partidas </a:t>
            </a:r>
            <a:r>
              <a:rPr lang="es-ES" dirty="0" err="1" smtClean="0"/>
              <a:t>asi</a:t>
            </a:r>
            <a:r>
              <a:rPr lang="es-ES" dirty="0" smtClean="0"/>
              <a:t> que mi </a:t>
            </a:r>
            <a:r>
              <a:rPr lang="es-ES" dirty="0" err="1" smtClean="0"/>
              <a:t>recor</a:t>
            </a:r>
            <a:r>
              <a:rPr lang="es-ES" dirty="0" smtClean="0"/>
              <a:t> del </a:t>
            </a:r>
            <a:r>
              <a:rPr lang="es-ES" dirty="0" err="1" smtClean="0"/>
              <a:t>dia</a:t>
            </a:r>
            <a:r>
              <a:rPr lang="es-ES" dirty="0" smtClean="0"/>
              <a:t> fue el sig.  1 s .3 d</a:t>
            </a:r>
          </a:p>
          <a:p>
            <a:r>
              <a:rPr lang="es-ES" dirty="0" smtClean="0"/>
              <a:t>Y se calculan </a:t>
            </a:r>
            <a:r>
              <a:rPr lang="es-ES" dirty="0" err="1" smtClean="0"/>
              <a:t>asi</a:t>
            </a:r>
            <a:endParaRPr lang="es-ES" dirty="0" smtClean="0"/>
          </a:p>
          <a:p>
            <a:r>
              <a:rPr lang="es-ES" dirty="0" smtClean="0"/>
              <a:t>G. Zamora -70/158     1/1.642      60.9%</a:t>
            </a:r>
          </a:p>
          <a:p>
            <a:r>
              <a:rPr lang="es-ES" dirty="0" smtClean="0"/>
              <a:t>Primero colocamos el nombre del rival</a:t>
            </a:r>
          </a:p>
          <a:p>
            <a:r>
              <a:rPr lang="es-ES" dirty="0" smtClean="0"/>
              <a:t>Después la diferencia de puntos</a:t>
            </a:r>
          </a:p>
          <a:p>
            <a:r>
              <a:rPr lang="es-ES" dirty="0" smtClean="0"/>
              <a:t>Después la “a”</a:t>
            </a:r>
          </a:p>
          <a:p>
            <a:r>
              <a:rPr lang="es-ES" dirty="0" smtClean="0"/>
              <a:t>Después se calcula la función “e^” y</a:t>
            </a:r>
          </a:p>
          <a:p>
            <a:r>
              <a:rPr lang="es-ES" dirty="0" smtClean="0"/>
              <a:t>Después el resultado es dividido entre 1</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 dirty="0" smtClean="0"/>
              <a:t>A este resultado lo multiplicamos por 100 y nos </a:t>
            </a:r>
            <a:r>
              <a:rPr lang="es-ES" dirty="0" err="1" smtClean="0"/>
              <a:t>dara</a:t>
            </a:r>
            <a:r>
              <a:rPr lang="es-ES" dirty="0" smtClean="0"/>
              <a:t> un </a:t>
            </a:r>
            <a:r>
              <a:rPr lang="es-ES" dirty="0" err="1" smtClean="0"/>
              <a:t>pordentaje</a:t>
            </a:r>
            <a:r>
              <a:rPr lang="es-ES" dirty="0" smtClean="0"/>
              <a:t> este porcentaje es la probabilidad de ganar que tenemos </a:t>
            </a:r>
            <a:r>
              <a:rPr lang="es-ES" dirty="0" err="1" smtClean="0"/>
              <a:t>asu</a:t>
            </a:r>
            <a:r>
              <a:rPr lang="es-ES" dirty="0" smtClean="0"/>
              <a:t> q </a:t>
            </a:r>
            <a:r>
              <a:rPr lang="es-ES" dirty="0" err="1" smtClean="0"/>
              <a:t>acontinuacion</a:t>
            </a:r>
            <a:r>
              <a:rPr lang="es-ES" dirty="0" smtClean="0"/>
              <a:t> le </a:t>
            </a:r>
            <a:r>
              <a:rPr lang="es-ES" dirty="0" err="1" smtClean="0"/>
              <a:t>miuestro</a:t>
            </a:r>
            <a:r>
              <a:rPr lang="es-ES" dirty="0" smtClean="0"/>
              <a:t> mis resultados</a:t>
            </a:r>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ES" dirty="0" smtClean="0"/>
              <a:t>G. Zamora -70/158     1/1.642              60.9%</a:t>
            </a:r>
          </a:p>
          <a:p>
            <a:r>
              <a:rPr lang="es-ES" dirty="0" smtClean="0"/>
              <a:t>G. Vargas    35/155       ½.253                44.4%</a:t>
            </a:r>
          </a:p>
          <a:p>
            <a:r>
              <a:rPr lang="es-ES" dirty="0" smtClean="0"/>
              <a:t>G. Vargas     35/155     ½.253                 44.4%</a:t>
            </a:r>
          </a:p>
          <a:p>
            <a:r>
              <a:rPr lang="es-ES" dirty="0" smtClean="0"/>
              <a:t>A. Andrade  35/155     ½.253                 44.4%</a:t>
            </a:r>
          </a:p>
          <a:p>
            <a:pPr>
              <a:buNone/>
            </a:pPr>
            <a:r>
              <a:rPr lang="es-ES" dirty="0" smtClean="0"/>
              <a:t>Para calcular los puntos la formula es la sig.</a:t>
            </a:r>
          </a:p>
          <a:p>
            <a:pPr>
              <a:buNone/>
            </a:pPr>
            <a:r>
              <a:rPr lang="es-ES" dirty="0" err="1" smtClean="0"/>
              <a:t>RNn</a:t>
            </a:r>
            <a:r>
              <a:rPr lang="es-ES" dirty="0" smtClean="0"/>
              <a:t> = Rn + con (s-</a:t>
            </a:r>
            <a:r>
              <a:rPr lang="es-ES" dirty="0" err="1" smtClean="0"/>
              <a:t>pn</a:t>
            </a:r>
            <a:r>
              <a:rPr lang="es-ES" dirty="0" smtClean="0"/>
              <a:t>) y </a:t>
            </a:r>
            <a:r>
              <a:rPr lang="es-ES" dirty="0" err="1" smtClean="0"/>
              <a:t>quedarias</a:t>
            </a:r>
            <a:r>
              <a:rPr lang="es-ES" dirty="0" smtClean="0"/>
              <a:t> </a:t>
            </a:r>
            <a:r>
              <a:rPr lang="es-ES" dirty="0" err="1" smtClean="0"/>
              <a:t>asi</a:t>
            </a:r>
            <a:r>
              <a:rPr lang="es-ES" dirty="0" smtClean="0"/>
              <a:t>:</a:t>
            </a:r>
          </a:p>
          <a:p>
            <a:pPr>
              <a:buNone/>
            </a:pPr>
            <a:r>
              <a:rPr lang="es-ES" dirty="0" err="1" smtClean="0"/>
              <a:t>RNn</a:t>
            </a:r>
            <a:r>
              <a:rPr lang="es-ES" dirty="0" smtClean="0"/>
              <a:t> = 1000+70(1-1.94) = 1000 - 66 = 934 puntos</a:t>
            </a:r>
          </a:p>
          <a:p>
            <a:r>
              <a:rPr lang="es-ES" dirty="0" err="1" smtClean="0"/>
              <a:t>Notese</a:t>
            </a:r>
            <a:r>
              <a:rPr lang="es-ES" dirty="0" smtClean="0"/>
              <a:t> que el 1.94 es la suma de los porcentajes</a:t>
            </a:r>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ES" dirty="0" smtClean="0"/>
              <a:t>Si bueno ese </a:t>
            </a:r>
            <a:r>
              <a:rPr lang="es-ES" dirty="0" err="1" smtClean="0"/>
              <a:t>dia</a:t>
            </a:r>
            <a:r>
              <a:rPr lang="es-ES" dirty="0" smtClean="0"/>
              <a:t> </a:t>
            </a:r>
            <a:r>
              <a:rPr lang="es-ES" dirty="0" err="1" smtClean="0"/>
              <a:t>perdo</a:t>
            </a:r>
            <a:r>
              <a:rPr lang="es-ES" dirty="0" smtClean="0"/>
              <a:t> 66 puntos de modo que mi ranking bajo a 934 puntos </a:t>
            </a:r>
            <a:r>
              <a:rPr lang="es-ES" dirty="0" err="1" smtClean="0"/>
              <a:t>jajaja</a:t>
            </a:r>
            <a:r>
              <a:rPr lang="es-ES" dirty="0" smtClean="0"/>
              <a:t> bueno esta </a:t>
            </a:r>
            <a:r>
              <a:rPr lang="es-ES" dirty="0" err="1" smtClean="0"/>
              <a:t>esplicacion</a:t>
            </a:r>
            <a:r>
              <a:rPr lang="es-ES" dirty="0" smtClean="0"/>
              <a:t> fue un poco larga y tediosa y aun mas sino entiendes alas </a:t>
            </a:r>
            <a:r>
              <a:rPr lang="es-ES" dirty="0" err="1" smtClean="0"/>
              <a:t>matematicas</a:t>
            </a:r>
            <a:r>
              <a:rPr lang="es-ES" dirty="0" smtClean="0"/>
              <a:t> </a:t>
            </a:r>
            <a:r>
              <a:rPr lang="es-ES" dirty="0" err="1" smtClean="0"/>
              <a:t>ademas</a:t>
            </a:r>
            <a:r>
              <a:rPr lang="es-ES" dirty="0" smtClean="0"/>
              <a:t> aun se esta trabajando en el reglamento de la </a:t>
            </a:r>
            <a:r>
              <a:rPr lang="es-ES" dirty="0" err="1" smtClean="0"/>
              <a:t>comision</a:t>
            </a:r>
            <a:r>
              <a:rPr lang="es-ES" dirty="0" smtClean="0"/>
              <a:t> de </a:t>
            </a:r>
            <a:r>
              <a:rPr lang="es-ES" dirty="0" err="1" smtClean="0"/>
              <a:t>categorias</a:t>
            </a:r>
            <a:r>
              <a:rPr lang="es-ES" dirty="0" smtClean="0"/>
              <a:t> </a:t>
            </a:r>
            <a:r>
              <a:rPr lang="es-ES" dirty="0" err="1" smtClean="0"/>
              <a:t>asi</a:t>
            </a:r>
            <a:r>
              <a:rPr lang="es-ES" dirty="0" smtClean="0"/>
              <a:t> que pueden variar algunos pequeños detalles que </a:t>
            </a:r>
            <a:r>
              <a:rPr lang="es-ES" dirty="0" err="1" smtClean="0"/>
              <a:t>deberian</a:t>
            </a:r>
            <a:r>
              <a:rPr lang="es-ES" dirty="0" smtClean="0"/>
              <a:t> de conocer, aun </a:t>
            </a:r>
            <a:r>
              <a:rPr lang="es-ES" dirty="0" err="1" smtClean="0"/>
              <a:t>asi</a:t>
            </a:r>
            <a:r>
              <a:rPr lang="es-ES" dirty="0" smtClean="0"/>
              <a:t> </a:t>
            </a:r>
            <a:r>
              <a:rPr lang="es-ES" dirty="0" smtClean="0"/>
              <a:t>para </a:t>
            </a:r>
            <a:r>
              <a:rPr lang="es-ES" dirty="0" err="1" smtClean="0"/>
              <a:t>cialquier</a:t>
            </a:r>
            <a:r>
              <a:rPr lang="es-ES" dirty="0" smtClean="0"/>
              <a:t> </a:t>
            </a:r>
            <a:r>
              <a:rPr lang="es-ES" dirty="0" err="1" smtClean="0"/>
              <a:t>informacion</a:t>
            </a:r>
            <a:r>
              <a:rPr lang="es-ES" dirty="0" smtClean="0"/>
              <a:t> favor de dirigirse a la </a:t>
            </a:r>
            <a:r>
              <a:rPr lang="es-ES" dirty="0" err="1" smtClean="0"/>
              <a:t>comosion</a:t>
            </a:r>
            <a:r>
              <a:rPr lang="es-ES" dirty="0" smtClean="0"/>
              <a:t> de </a:t>
            </a:r>
            <a:r>
              <a:rPr lang="es-ES" dirty="0" err="1" smtClean="0"/>
              <a:t>categorias</a:t>
            </a:r>
            <a:endParaRPr lang="es-E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 dirty="0" err="1" smtClean="0"/>
              <a:t>Gracuas</a:t>
            </a:r>
            <a:r>
              <a:rPr lang="es-ES" dirty="0" smtClean="0"/>
              <a:t> por su </a:t>
            </a:r>
            <a:r>
              <a:rPr lang="es-ES" dirty="0" err="1" smtClean="0"/>
              <a:t>atencion</a:t>
            </a:r>
            <a:r>
              <a:rPr lang="es-ES" dirty="0" smtClean="0"/>
              <a:t> </a:t>
            </a:r>
          </a:p>
          <a:p>
            <a:r>
              <a:rPr lang="es-ES" dirty="0" smtClean="0"/>
              <a:t>Me quedo a su servicio en el </a:t>
            </a:r>
            <a:r>
              <a:rPr lang="es-ES" dirty="0" err="1" smtClean="0"/>
              <a:t>sog</a:t>
            </a:r>
            <a:r>
              <a:rPr lang="es-ES" dirty="0" smtClean="0"/>
              <a:t>. Correo</a:t>
            </a:r>
          </a:p>
          <a:p>
            <a:r>
              <a:rPr lang="es-ES" dirty="0" smtClean="0">
                <a:hlinkClick r:id="rId2"/>
              </a:rPr>
              <a:t>jazheel100@hotmail.com</a:t>
            </a:r>
            <a:endParaRPr lang="es-ES" dirty="0" smtClean="0"/>
          </a:p>
          <a:p>
            <a:r>
              <a:rPr lang="es-ES" dirty="0" smtClean="0">
                <a:hlinkClick r:id="rId3"/>
              </a:rPr>
              <a:t>www.metroflog.com/jazheel_7</a:t>
            </a:r>
            <a:endParaRPr lang="es-ES" dirty="0" smtClean="0"/>
          </a:p>
          <a:p>
            <a:r>
              <a:rPr lang="es-ES" dirty="0" smtClean="0">
                <a:hlinkClick r:id="rId4"/>
              </a:rPr>
              <a:t>http://</a:t>
            </a:r>
            <a:r>
              <a:rPr lang="es-ES" dirty="0" smtClean="0">
                <a:hlinkClick r:id="rId4"/>
              </a:rPr>
              <a:t>jazheel100.spaces.live.com/default.aspx?customize=true</a:t>
            </a:r>
            <a:endParaRPr lang="es-ES" dirty="0" smtClean="0"/>
          </a:p>
          <a:p>
            <a:r>
              <a:rPr lang="es-ES" dirty="0" smtClean="0"/>
              <a:t>Todos los derechos reservados</a:t>
            </a:r>
            <a:endParaRPr lang="es-ES" dirty="0" smtClean="0"/>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14422"/>
            <a:ext cx="114272" cy="203216"/>
          </a:xfrm>
        </p:spPr>
        <p:txBody>
          <a:bodyPr>
            <a:normAutofit fontScale="90000"/>
          </a:bodyPr>
          <a:lstStyle/>
          <a:p>
            <a:endParaRPr lang="es-ES" dirty="0"/>
          </a:p>
        </p:txBody>
      </p:sp>
      <p:sp>
        <p:nvSpPr>
          <p:cNvPr id="3" name="2 Marcador de contenido"/>
          <p:cNvSpPr>
            <a:spLocks noGrp="1"/>
          </p:cNvSpPr>
          <p:nvPr>
            <p:ph sz="quarter" idx="1"/>
          </p:nvPr>
        </p:nvSpPr>
        <p:spPr>
          <a:xfrm>
            <a:off x="457200" y="214290"/>
            <a:ext cx="8229600" cy="6215106"/>
          </a:xfrm>
        </p:spPr>
        <p:txBody>
          <a:bodyPr>
            <a:normAutofit fontScale="92500"/>
          </a:bodyPr>
          <a:lstStyle/>
          <a:p>
            <a:r>
              <a:rPr lang="es-ES" dirty="0" smtClean="0"/>
              <a:t>La FIDE cambio el formato por un torneo el cual se llevó a cabo en </a:t>
            </a:r>
            <a:r>
              <a:rPr lang="es-ES" dirty="0" smtClean="0">
                <a:hlinkClick r:id="rId2" tooltip="San Luis (Capital)"/>
              </a:rPr>
              <a:t>San Luis</a:t>
            </a:r>
            <a:r>
              <a:rPr lang="es-ES" dirty="0" smtClean="0"/>
              <a:t> (</a:t>
            </a:r>
            <a:r>
              <a:rPr lang="es-ES" dirty="0" smtClean="0">
                <a:hlinkClick r:id="rId3" tooltip="Argentina"/>
              </a:rPr>
              <a:t>Argentina</a:t>
            </a:r>
            <a:r>
              <a:rPr lang="es-ES" dirty="0" smtClean="0"/>
              <a:t>) entre Septiembre y Octubre del </a:t>
            </a:r>
            <a:r>
              <a:rPr lang="es-ES" dirty="0" smtClean="0">
                <a:hlinkClick r:id="rId4" tooltip="2005"/>
              </a:rPr>
              <a:t>2005</a:t>
            </a:r>
            <a:r>
              <a:rPr lang="es-ES" dirty="0" smtClean="0"/>
              <a:t>. El campeonato enfrentó a los 7 primeros del escalafón mundial (excepto el ruso </a:t>
            </a:r>
            <a:r>
              <a:rPr lang="es-ES" dirty="0" smtClean="0">
                <a:hlinkClick r:id="rId5" tooltip="Vladímir Krámnik"/>
              </a:rPr>
              <a:t>Vladímir </a:t>
            </a:r>
            <a:r>
              <a:rPr lang="es-ES" dirty="0" err="1" smtClean="0">
                <a:hlinkClick r:id="rId5" tooltip="Vladímir Krámnik"/>
              </a:rPr>
              <a:t>Krámnik</a:t>
            </a:r>
            <a:r>
              <a:rPr lang="es-ES" dirty="0" smtClean="0"/>
              <a:t> que declinó la invitación por considerarse él mismo como campeón mundial de ajedrez "clásico") y al anterior campeón de la Fide. El ganador fue el búlgaro </a:t>
            </a:r>
            <a:r>
              <a:rPr lang="es-ES" dirty="0" err="1" smtClean="0">
                <a:hlinkClick r:id="rId6" tooltip="Veselin Topalov"/>
              </a:rPr>
              <a:t>Veselin</a:t>
            </a:r>
            <a:r>
              <a:rPr lang="es-ES" dirty="0" smtClean="0">
                <a:hlinkClick r:id="rId6" tooltip="Veselin Topalov"/>
              </a:rPr>
              <a:t> </a:t>
            </a:r>
            <a:r>
              <a:rPr lang="es-ES" dirty="0" err="1" smtClean="0">
                <a:hlinkClick r:id="rId6" tooltip="Veselin Topalov"/>
              </a:rPr>
              <a:t>Topalov</a:t>
            </a:r>
            <a:r>
              <a:rPr lang="es-ES" dirty="0" smtClean="0"/>
              <a:t> que si ha logrado un amplio consenso como un auténtico campeón mundial ya que además es el jugador activo con mayor coeficiente </a:t>
            </a:r>
            <a:r>
              <a:rPr lang="es-ES" dirty="0" smtClean="0">
                <a:hlinkClick r:id="rId7" tooltip="ELO"/>
              </a:rPr>
              <a:t>ELO</a:t>
            </a:r>
            <a:r>
              <a:rPr lang="es-ES" dirty="0" smtClean="0"/>
              <a:t>.</a:t>
            </a:r>
          </a:p>
          <a:p>
            <a:r>
              <a:rPr lang="es-ES" dirty="0" err="1" smtClean="0"/>
              <a:t>Desafortundamente</a:t>
            </a:r>
            <a:r>
              <a:rPr lang="es-ES" dirty="0" smtClean="0"/>
              <a:t> la FIDE sigue sin mantener una posición consistente en cuanto a la forma que debe tener la lucha por el título máximo y luego de programar unas competencias de candidatos, ahora paralelamente ha anunciado que cualquier jugador con un ELO superior a los 2700 puntos que aporte una bolsa de un millón de dólares puede retar al campeón mundial sin más trámite.</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76400" y="0"/>
            <a:ext cx="7467600" cy="1143000"/>
          </a:xfrm>
        </p:spPr>
        <p:txBody>
          <a:bodyPr/>
          <a:lstStyle/>
          <a:p>
            <a:r>
              <a:rPr lang="hu-HU" dirty="0" smtClean="0">
                <a:hlinkClick r:id="rId2" tooltip="Árpád Élő"/>
              </a:rPr>
              <a:t>Árpád Élő</a:t>
            </a:r>
            <a:r>
              <a:rPr lang="hu-HU" dirty="0" smtClean="0"/>
              <a:t> (</a:t>
            </a:r>
            <a:r>
              <a:rPr lang="hu-HU" dirty="0" smtClean="0">
                <a:hlinkClick r:id="rId3" tooltip="1903"/>
              </a:rPr>
              <a:t>1903</a:t>
            </a:r>
            <a:r>
              <a:rPr lang="hu-HU" dirty="0" smtClean="0"/>
              <a:t>-</a:t>
            </a:r>
            <a:r>
              <a:rPr lang="hu-HU" dirty="0" smtClean="0">
                <a:hlinkClick r:id="rId4" tooltip="1992"/>
              </a:rPr>
              <a:t>1992</a:t>
            </a:r>
            <a:r>
              <a:rPr lang="hu-HU" dirty="0" smtClean="0"/>
              <a:t>),</a:t>
            </a:r>
            <a:endParaRPr lang="es-ES" dirty="0"/>
          </a:p>
        </p:txBody>
      </p:sp>
      <p:pic>
        <p:nvPicPr>
          <p:cNvPr id="4" name="3 Marcador de contenido" descr="prof_harpard_elo_.jpg"/>
          <p:cNvPicPr>
            <a:picLocks noGrp="1" noChangeAspect="1"/>
          </p:cNvPicPr>
          <p:nvPr>
            <p:ph sz="quarter" idx="1"/>
          </p:nvPr>
        </p:nvPicPr>
        <p:blipFill>
          <a:blip r:embed="rId5"/>
          <a:stretch>
            <a:fillRect/>
          </a:stretch>
        </p:blipFill>
        <p:spPr>
          <a:xfrm>
            <a:off x="1428728" y="1285860"/>
            <a:ext cx="5857917" cy="5222433"/>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Sistema de </a:t>
            </a:r>
            <a:r>
              <a:rPr lang="es-ES" dirty="0" err="1" smtClean="0"/>
              <a:t>puntuacion</a:t>
            </a:r>
            <a:r>
              <a:rPr lang="es-ES" dirty="0" smtClean="0"/>
              <a:t> Elo</a:t>
            </a:r>
            <a:endParaRPr lang="es-ES" dirty="0"/>
          </a:p>
        </p:txBody>
      </p:sp>
      <p:sp>
        <p:nvSpPr>
          <p:cNvPr id="3" name="2 Marcador de contenido"/>
          <p:cNvSpPr>
            <a:spLocks noGrp="1"/>
          </p:cNvSpPr>
          <p:nvPr>
            <p:ph sz="quarter" idx="1"/>
          </p:nvPr>
        </p:nvSpPr>
        <p:spPr/>
        <p:txBody>
          <a:bodyPr/>
          <a:lstStyle/>
          <a:p>
            <a:r>
              <a:rPr lang="es-ES" dirty="0" smtClean="0"/>
              <a:t>Este sistema que es el utiliza la fide</a:t>
            </a:r>
          </a:p>
          <a:p>
            <a:r>
              <a:rPr lang="es-ES" dirty="0" err="1" smtClean="0"/>
              <a:t>Ademas</a:t>
            </a:r>
            <a:r>
              <a:rPr lang="es-ES" dirty="0" smtClean="0"/>
              <a:t> de  la </a:t>
            </a:r>
            <a:r>
              <a:rPr lang="es-ES" dirty="0" err="1" smtClean="0"/>
              <a:t>fenamac</a:t>
            </a:r>
            <a:endParaRPr lang="es-ES" dirty="0" smtClean="0"/>
          </a:p>
          <a:p>
            <a:r>
              <a:rPr lang="es-ES" dirty="0" smtClean="0"/>
              <a:t>Y ahora hasta la </a:t>
            </a:r>
            <a:r>
              <a:rPr lang="es-ES" dirty="0" err="1" smtClean="0"/>
              <a:t>uat</a:t>
            </a:r>
            <a:r>
              <a:rPr lang="es-ES" dirty="0" smtClean="0"/>
              <a:t>  </a:t>
            </a:r>
            <a:r>
              <a:rPr lang="es-ES" dirty="0" err="1" smtClean="0"/>
              <a:t>jejeje</a:t>
            </a:r>
            <a:endParaRPr lang="es-ES" dirty="0" smtClean="0"/>
          </a:p>
          <a:p>
            <a:endParaRPr lang="es-ES" dirty="0"/>
          </a:p>
        </p:txBody>
      </p:sp>
      <p:pic>
        <p:nvPicPr>
          <p:cNvPr id="1026" name="Picture 2" descr="C:\Documents and Settings\Propietario\Escritorio\1.jpg"/>
          <p:cNvPicPr>
            <a:picLocks noChangeAspect="1" noChangeArrowheads="1"/>
          </p:cNvPicPr>
          <p:nvPr/>
        </p:nvPicPr>
        <p:blipFill>
          <a:blip r:embed="rId2"/>
          <a:srcRect/>
          <a:stretch>
            <a:fillRect/>
          </a:stretch>
        </p:blipFill>
        <p:spPr bwMode="auto">
          <a:xfrm>
            <a:off x="357158" y="3571876"/>
            <a:ext cx="2643206" cy="2000264"/>
          </a:xfrm>
          <a:prstGeom prst="rect">
            <a:avLst/>
          </a:prstGeom>
          <a:noFill/>
        </p:spPr>
      </p:pic>
      <p:pic>
        <p:nvPicPr>
          <p:cNvPr id="1027" name="Picture 3" descr="C:\Documents and Settings\Propietario\Escritorio\2.jpg"/>
          <p:cNvPicPr>
            <a:picLocks noChangeAspect="1" noChangeArrowheads="1"/>
          </p:cNvPicPr>
          <p:nvPr/>
        </p:nvPicPr>
        <p:blipFill>
          <a:blip r:embed="rId3"/>
          <a:srcRect/>
          <a:stretch>
            <a:fillRect/>
          </a:stretch>
        </p:blipFill>
        <p:spPr bwMode="auto">
          <a:xfrm>
            <a:off x="3428992" y="3643314"/>
            <a:ext cx="2214578" cy="2192866"/>
          </a:xfrm>
          <a:prstGeom prst="rect">
            <a:avLst/>
          </a:prstGeom>
          <a:noFill/>
        </p:spPr>
      </p:pic>
      <p:pic>
        <p:nvPicPr>
          <p:cNvPr id="1028" name="Picture 4" descr="C:\Documents and Settings\Propietario\Escritorio\images.jpg"/>
          <p:cNvPicPr>
            <a:picLocks noChangeAspect="1" noChangeArrowheads="1"/>
          </p:cNvPicPr>
          <p:nvPr/>
        </p:nvPicPr>
        <p:blipFill>
          <a:blip r:embed="rId4"/>
          <a:srcRect/>
          <a:stretch>
            <a:fillRect/>
          </a:stretch>
        </p:blipFill>
        <p:spPr bwMode="auto">
          <a:xfrm>
            <a:off x="5929322" y="3571876"/>
            <a:ext cx="2373268" cy="228601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Calculo de probabilidades</a:t>
            </a:r>
            <a:endParaRPr lang="es-ES" dirty="0"/>
          </a:p>
        </p:txBody>
      </p:sp>
      <p:sp>
        <p:nvSpPr>
          <p:cNvPr id="3" name="2 Marcador de contenido"/>
          <p:cNvSpPr>
            <a:spLocks noGrp="1"/>
          </p:cNvSpPr>
          <p:nvPr>
            <p:ph sz="quarter" idx="1"/>
          </p:nvPr>
        </p:nvSpPr>
        <p:spPr/>
        <p:txBody>
          <a:bodyPr/>
          <a:lstStyle/>
          <a:p>
            <a:r>
              <a:rPr lang="es-ES" dirty="0" smtClean="0"/>
              <a:t>El sistema Elo lo q hace es estimar la probabilidad q tenemos de ganar o perder una partida. Para ello se tiene en cuenta nuestra </a:t>
            </a:r>
            <a:r>
              <a:rPr lang="es-ES" dirty="0" smtClean="0"/>
              <a:t>categoría(</a:t>
            </a:r>
            <a:r>
              <a:rPr lang="es-ES" dirty="0" err="1" smtClean="0"/>
              <a:t>pts</a:t>
            </a:r>
            <a:r>
              <a:rPr lang="es-ES" dirty="0" smtClean="0"/>
              <a:t>) y la de nuestro rival. Suponemos  si jugamos con Mikami(</a:t>
            </a:r>
            <a:r>
              <a:rPr lang="es-ES" dirty="0" err="1" smtClean="0"/>
              <a:t>campeon</a:t>
            </a:r>
            <a:r>
              <a:rPr lang="es-ES" dirty="0" smtClean="0"/>
              <a:t> del año 2007)las probabilidades de ganar </a:t>
            </a:r>
            <a:r>
              <a:rPr lang="es-ES" dirty="0" smtClean="0"/>
              <a:t>será </a:t>
            </a:r>
            <a:r>
              <a:rPr lang="es-ES" dirty="0" smtClean="0"/>
              <a:t>muy pequeña, mientras q si lo hacemos con alguien que acaba de aprender las reglas pues la </a:t>
            </a:r>
            <a:r>
              <a:rPr lang="es-ES" dirty="0" smtClean="0"/>
              <a:t>probabilidad </a:t>
            </a:r>
            <a:r>
              <a:rPr lang="es-ES" dirty="0" smtClean="0"/>
              <a:t>de ganar </a:t>
            </a:r>
            <a:r>
              <a:rPr lang="es-ES" dirty="0" smtClean="0"/>
              <a:t>será </a:t>
            </a:r>
            <a:r>
              <a:rPr lang="es-ES" dirty="0" smtClean="0"/>
              <a:t>muy alta.</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357298"/>
            <a:ext cx="8229600" cy="4768865"/>
          </a:xfrm>
        </p:spPr>
        <p:txBody>
          <a:bodyPr>
            <a:normAutofit/>
          </a:bodyPr>
          <a:lstStyle/>
          <a:p>
            <a:r>
              <a:rPr lang="es-ES" dirty="0" smtClean="0"/>
              <a:t>También </a:t>
            </a:r>
            <a:r>
              <a:rPr lang="es-ES" dirty="0" smtClean="0"/>
              <a:t>si es que jugamos con alguien de nuestro mismo nivel (misma </a:t>
            </a:r>
            <a:r>
              <a:rPr lang="es-ES" dirty="0" smtClean="0"/>
              <a:t>categoría)la </a:t>
            </a:r>
            <a:r>
              <a:rPr lang="es-ES" dirty="0" smtClean="0"/>
              <a:t>probabilidad de ganar </a:t>
            </a:r>
            <a:r>
              <a:rPr lang="es-ES" dirty="0" smtClean="0"/>
              <a:t>será </a:t>
            </a:r>
            <a:r>
              <a:rPr lang="es-ES" dirty="0" smtClean="0"/>
              <a:t>de 50%.</a:t>
            </a:r>
          </a:p>
          <a:p>
            <a:r>
              <a:rPr lang="es-ES" dirty="0" smtClean="0"/>
              <a:t>El otro dato q necesitamos para saber los puntos q nos van a dar o quitar es, si al final hemos ganado o perdido la partida.</a:t>
            </a:r>
          </a:p>
          <a:p>
            <a:r>
              <a:rPr lang="es-ES" dirty="0" smtClean="0"/>
              <a:t>De este modo lo q necesitamos para calcular la  diferencia de puntos es:</a:t>
            </a:r>
          </a:p>
          <a:p>
            <a:r>
              <a:rPr lang="es-ES" dirty="0" smtClean="0"/>
              <a:t>Nuestros puntos: Rn </a:t>
            </a:r>
          </a:p>
          <a:p>
            <a:r>
              <a:rPr lang="es-ES" dirty="0" smtClean="0"/>
              <a:t>Los puntos del oponente: Ra</a:t>
            </a:r>
          </a:p>
          <a:p>
            <a:r>
              <a:rPr lang="es-ES" dirty="0" smtClean="0"/>
              <a:t>Los puntos de la partida: S</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785926"/>
            <a:ext cx="8229600" cy="4340237"/>
          </a:xfrm>
        </p:spPr>
        <p:txBody>
          <a:bodyPr/>
          <a:lstStyle/>
          <a:p>
            <a:r>
              <a:rPr lang="es-ES" dirty="0" smtClean="0"/>
              <a:t>Para hacer la </a:t>
            </a:r>
            <a:r>
              <a:rPr lang="es-ES" dirty="0" smtClean="0"/>
              <a:t>estimación </a:t>
            </a:r>
            <a:r>
              <a:rPr lang="es-ES" dirty="0" smtClean="0"/>
              <a:t>de la probabilidad de ganar o perder se utiliza una </a:t>
            </a:r>
            <a:r>
              <a:rPr lang="es-ES" dirty="0" smtClean="0"/>
              <a:t>función </a:t>
            </a:r>
            <a:r>
              <a:rPr lang="es-ES" dirty="0" smtClean="0"/>
              <a:t>de probabilidad llamada GAUSSIANA , que es la que mejor representa los </a:t>
            </a:r>
            <a:r>
              <a:rPr lang="es-ES" dirty="0" smtClean="0"/>
              <a:t>fenómenos </a:t>
            </a:r>
            <a:r>
              <a:rPr lang="es-ES" dirty="0" smtClean="0"/>
              <a:t>de la naturaleza.</a:t>
            </a:r>
          </a:p>
          <a:p>
            <a:r>
              <a:rPr lang="es-ES" dirty="0" smtClean="0"/>
              <a:t>El dato de entrada va ser la diferencia entre los puntos de los dos jugadores: D=Ra-Rn</a:t>
            </a:r>
          </a:p>
          <a:p>
            <a:r>
              <a:rPr lang="es-ES" dirty="0" smtClean="0"/>
              <a:t>Si D es negativo es por que somos mas fuertes q nuestro rival y la probabilidad de ganar </a:t>
            </a:r>
            <a:r>
              <a:rPr lang="es-ES" dirty="0" smtClean="0"/>
              <a:t>será </a:t>
            </a:r>
            <a:r>
              <a:rPr lang="es-ES" dirty="0" smtClean="0"/>
              <a:t>mayor a 50%.</a:t>
            </a:r>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162</TotalTime>
  <Words>3309</Words>
  <PresentationFormat>Presentación en pantalla (4:3)</PresentationFormat>
  <Paragraphs>242</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Mirador</vt:lpstr>
      <vt:lpstr>RANKING DEL CLUB DE AJEDEZ</vt:lpstr>
      <vt:lpstr>INTRODUCION</vt:lpstr>
      <vt:lpstr>Diapositiva 3</vt:lpstr>
      <vt:lpstr>Diapositiva 4</vt:lpstr>
      <vt:lpstr>Árpád Élő (1903-1992),</vt:lpstr>
      <vt:lpstr>Sistema de puntuacion Elo</vt:lpstr>
      <vt:lpstr>Calculo de probabilidades</vt:lpstr>
      <vt:lpstr>Diapositiva 8</vt:lpstr>
      <vt:lpstr>Diapositiva 9</vt:lpstr>
      <vt:lpstr>Diapositiva 10</vt:lpstr>
      <vt:lpstr>Diapositiva 11</vt:lpstr>
      <vt:lpstr>Diapositiva 12</vt:lpstr>
      <vt:lpstr>Diapositiva 13</vt:lpstr>
      <vt:lpstr>Diapositiva 14</vt:lpstr>
      <vt:lpstr>Diapositiva 15</vt:lpstr>
      <vt:lpstr>Diapositiva 16</vt:lpstr>
      <vt:lpstr>Por fin, los puntos </vt:lpstr>
      <vt:lpstr>Diapositiva 18</vt:lpstr>
      <vt:lpstr>Diapositiva 19</vt:lpstr>
      <vt:lpstr>Diapositiva 20</vt:lpstr>
      <vt:lpstr>Diapositiva 21</vt:lpstr>
      <vt:lpstr>Diapositiva 22</vt:lpstr>
      <vt:lpstr>Diapositiva 23</vt:lpstr>
      <vt:lpstr>Diapositiva 24</vt:lpstr>
      <vt:lpstr>Diapositiva 25</vt:lpstr>
      <vt:lpstr>Si usamos una fórmula de interpolación:</vt:lpstr>
      <vt:lpstr>Ejemplo práctico </vt:lpstr>
      <vt:lpstr>Diapositiva 28</vt:lpstr>
      <vt:lpstr>Diapositiva 29</vt:lpstr>
      <vt:lpstr>Otro ejemplo mas facil</vt:lpstr>
      <vt:lpstr>Diapositiva 31</vt:lpstr>
      <vt:lpstr>Diapositiva 32</vt:lpstr>
      <vt:lpstr>Diapositiva 33</vt:lpstr>
      <vt:lpstr>Diapositiva 34</vt:lpstr>
      <vt:lpstr>Diapositiva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RANKING DEL CLUB DE AJEDEZ</dc:title>
  <cp:lastModifiedBy>ALICIA</cp:lastModifiedBy>
  <cp:revision>18</cp:revision>
  <dcterms:modified xsi:type="dcterms:W3CDTF">2008-11-27T18:25:51Z</dcterms:modified>
</cp:coreProperties>
</file>